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4"/>
  </p:notesMasterIdLst>
  <p:sldIdLst>
    <p:sldId id="388" r:id="rId6"/>
    <p:sldId id="509" r:id="rId7"/>
    <p:sldId id="389" r:id="rId8"/>
    <p:sldId id="361" r:id="rId9"/>
    <p:sldId id="488" r:id="rId10"/>
    <p:sldId id="355" r:id="rId11"/>
    <p:sldId id="349" r:id="rId12"/>
    <p:sldId id="288" r:id="rId13"/>
    <p:sldId id="500" r:id="rId14"/>
    <p:sldId id="377" r:id="rId15"/>
    <p:sldId id="507" r:id="rId16"/>
    <p:sldId id="504" r:id="rId17"/>
    <p:sldId id="506" r:id="rId18"/>
    <p:sldId id="505" r:id="rId19"/>
    <p:sldId id="341" r:id="rId20"/>
    <p:sldId id="259" r:id="rId21"/>
    <p:sldId id="512" r:id="rId22"/>
    <p:sldId id="5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7393A3-AAD1-4C07-8CAF-8A7D8F0B069C}">
          <p14:sldIdLst>
            <p14:sldId id="388"/>
            <p14:sldId id="509"/>
            <p14:sldId id="389"/>
            <p14:sldId id="361"/>
            <p14:sldId id="488"/>
            <p14:sldId id="355"/>
            <p14:sldId id="349"/>
            <p14:sldId id="288"/>
            <p14:sldId id="500"/>
            <p14:sldId id="377"/>
            <p14:sldId id="507"/>
            <p14:sldId id="504"/>
            <p14:sldId id="506"/>
            <p14:sldId id="505"/>
            <p14:sldId id="341"/>
          </p14:sldIdLst>
        </p14:section>
        <p14:section name="Untitled Section" id="{563A2245-FC24-43DC-A345-6CD3153AA4DF}">
          <p14:sldIdLst>
            <p14:sldId id="259"/>
            <p14:sldId id="512"/>
            <p14:sldId id="508"/>
          </p14:sldIdLst>
        </p14:section>
      </p14:sectionLst>
    </p:ex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9A0FE-E2B8-02CB-A222-325A517B9E35}" name="Tyler Davis" initials="TD" userId="S::tyler.davis@rotary.org::6ab47f91-806d-444b-ab4e-7266c039ea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Davis" initials="TD" lastIdx="1" clrIdx="0">
    <p:extLst>
      <p:ext uri="{19B8F6BF-5375-455C-9EA6-DF929625EA0E}">
        <p15:presenceInfo xmlns:p15="http://schemas.microsoft.com/office/powerpoint/2012/main" userId="S::tyler.davis@rotary.org::6ab47f91-806d-444b-ab4e-7266c039ea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F7A81B"/>
    <a:srgbClr val="002060"/>
    <a:srgbClr val="FFC000"/>
    <a:srgbClr val="01B4E7"/>
    <a:srgbClr val="000000"/>
    <a:srgbClr val="CBE5F6"/>
    <a:srgbClr val="872175"/>
    <a:srgbClr val="D9255C"/>
    <a:srgbClr val="D91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6F3CF-DAEF-4010-850F-AD8013BE515F}" v="56" dt="2023-09-28T21:18:00.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58621" autoAdjust="0"/>
  </p:normalViewPr>
  <p:slideViewPr>
    <p:cSldViewPr snapToGrid="0" showGuides="1">
      <p:cViewPr varScale="1">
        <p:scale>
          <a:sx n="93" d="100"/>
          <a:sy n="93" d="100"/>
        </p:scale>
        <p:origin x="3192" y="66"/>
      </p:cViewPr>
      <p:guideLst>
        <p:guide orient="horz" pos="2632"/>
        <p:guide pos="3840"/>
      </p:guideLst>
    </p:cSldViewPr>
  </p:slideViewPr>
  <p:outlineViewPr>
    <p:cViewPr>
      <p:scale>
        <a:sx n="33" d="100"/>
        <a:sy n="33" d="100"/>
      </p:scale>
      <p:origin x="0" y="-2896"/>
    </p:cViewPr>
  </p:outlineViewPr>
  <p:notesTextViewPr>
    <p:cViewPr>
      <p:scale>
        <a:sx n="3" d="2"/>
        <a:sy n="3" d="2"/>
      </p:scale>
      <p:origin x="0" y="0"/>
    </p:cViewPr>
  </p:notesTextViewPr>
  <p:sorterViewPr>
    <p:cViewPr>
      <p:scale>
        <a:sx n="200" d="100"/>
        <a:sy n="200" d="100"/>
      </p:scale>
      <p:origin x="0" y="-8214"/>
    </p:cViewPr>
  </p:sorterViewPr>
  <p:notesViewPr>
    <p:cSldViewPr snapToGrid="0">
      <p:cViewPr varScale="1">
        <p:scale>
          <a:sx n="53" d="100"/>
          <a:sy n="53" d="100"/>
        </p:scale>
        <p:origin x="130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RI-FS13\Membership%20Development%20&amp;%20Support\MD-%20Membership%20Development\Board\2022-23%20Jones\August%202022\Membership%20Trends%20and%20Insights%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multiLvlStrRef>
              <c:f>'Regional Trend Chart'!$A$1:$B$24</c:f>
              <c:multiLvlStrCache>
                <c:ptCount val="24"/>
                <c:lvl>
                  <c:pt idx="0">
                    <c:v>2010 - 2011</c:v>
                  </c:pt>
                  <c:pt idx="1">
                    <c:v>2015 - 2016</c:v>
                  </c:pt>
                  <c:pt idx="2">
                    <c:v>2020 - 2021</c:v>
                  </c:pt>
                  <c:pt idx="3">
                    <c:v>2022 - 2023</c:v>
                  </c:pt>
                  <c:pt idx="4">
                    <c:v>2010 - 2011</c:v>
                  </c:pt>
                  <c:pt idx="5">
                    <c:v>2015 - 2016</c:v>
                  </c:pt>
                  <c:pt idx="6">
                    <c:v>2020 - 2021</c:v>
                  </c:pt>
                  <c:pt idx="7">
                    <c:v>2022 - 2023</c:v>
                  </c:pt>
                  <c:pt idx="8">
                    <c:v>2010 - 2011</c:v>
                  </c:pt>
                  <c:pt idx="9">
                    <c:v>2015 - 2016</c:v>
                  </c:pt>
                  <c:pt idx="10">
                    <c:v>2020 - 2021</c:v>
                  </c:pt>
                  <c:pt idx="11">
                    <c:v>2022 - 2023</c:v>
                  </c:pt>
                  <c:pt idx="12">
                    <c:v>2010 - 2011</c:v>
                  </c:pt>
                  <c:pt idx="13">
                    <c:v>2015 - 2016</c:v>
                  </c:pt>
                  <c:pt idx="14">
                    <c:v>2020 - 2021</c:v>
                  </c:pt>
                  <c:pt idx="15">
                    <c:v>2022 - 2023</c:v>
                  </c:pt>
                  <c:pt idx="16">
                    <c:v>2010 - 2011</c:v>
                  </c:pt>
                  <c:pt idx="17">
                    <c:v>2015 - 2016</c:v>
                  </c:pt>
                  <c:pt idx="18">
                    <c:v>2020 - 2021</c:v>
                  </c:pt>
                  <c:pt idx="19">
                    <c:v>2022 - 2023</c:v>
                  </c:pt>
                  <c:pt idx="20">
                    <c:v>2010 - 2011</c:v>
                  </c:pt>
                  <c:pt idx="21">
                    <c:v>2015 - 2016</c:v>
                  </c:pt>
                  <c:pt idx="22">
                    <c:v>2020 - 2021</c:v>
                  </c:pt>
                  <c:pt idx="23">
                    <c:v>2022 - 2023</c:v>
                  </c:pt>
                </c:lvl>
                <c:lvl>
                  <c:pt idx="0">
                    <c:v>Asia</c:v>
                  </c:pt>
                  <c:pt idx="4">
                    <c:v>Australia, New Zealand, &amp; Pacific Islands</c:v>
                  </c:pt>
                  <c:pt idx="8">
                    <c:v>Europe, Africa &amp; Middle East</c:v>
                  </c:pt>
                  <c:pt idx="12">
                    <c:v>Latin America</c:v>
                  </c:pt>
                  <c:pt idx="16">
                    <c:v>RIBI</c:v>
                  </c:pt>
                  <c:pt idx="20">
                    <c:v>USA, Canada, &amp; Caribbean</c:v>
                  </c:pt>
                </c:lvl>
              </c:multiLvlStrCache>
            </c:multiLvlStrRef>
          </c:cat>
          <c:val>
            <c:numRef>
              <c:f>'Regional Trend Chart'!$C$1:$C$24</c:f>
              <c:numCache>
                <c:formatCode>General</c:formatCode>
                <c:ptCount val="24"/>
                <c:pt idx="0">
                  <c:v>317078</c:v>
                </c:pt>
                <c:pt idx="1">
                  <c:v>366102</c:v>
                </c:pt>
                <c:pt idx="2">
                  <c:v>389552</c:v>
                </c:pt>
                <c:pt idx="3">
                  <c:v>413586</c:v>
                </c:pt>
                <c:pt idx="4">
                  <c:v>42729</c:v>
                </c:pt>
                <c:pt idx="5">
                  <c:v>38698</c:v>
                </c:pt>
                <c:pt idx="6">
                  <c:v>33012</c:v>
                </c:pt>
                <c:pt idx="7">
                  <c:v>30691</c:v>
                </c:pt>
                <c:pt idx="8">
                  <c:v>304022</c:v>
                </c:pt>
                <c:pt idx="9">
                  <c:v>297540</c:v>
                </c:pt>
                <c:pt idx="10">
                  <c:v>295153</c:v>
                </c:pt>
                <c:pt idx="11">
                  <c:v>295574</c:v>
                </c:pt>
                <c:pt idx="12">
                  <c:v>96170</c:v>
                </c:pt>
                <c:pt idx="13">
                  <c:v>95617</c:v>
                </c:pt>
                <c:pt idx="14">
                  <c:v>90014</c:v>
                </c:pt>
                <c:pt idx="15">
                  <c:v>87084</c:v>
                </c:pt>
                <c:pt idx="16">
                  <c:v>54761</c:v>
                </c:pt>
                <c:pt idx="17">
                  <c:v>49173</c:v>
                </c:pt>
                <c:pt idx="18">
                  <c:v>41347</c:v>
                </c:pt>
                <c:pt idx="19">
                  <c:v>36164</c:v>
                </c:pt>
                <c:pt idx="20">
                  <c:v>387303</c:v>
                </c:pt>
                <c:pt idx="21">
                  <c:v>358899</c:v>
                </c:pt>
                <c:pt idx="22">
                  <c:v>325812</c:v>
                </c:pt>
                <c:pt idx="23">
                  <c:v>303232</c:v>
                </c:pt>
              </c:numCache>
            </c:numRef>
          </c:val>
          <c:extLst>
            <c:ext xmlns:c16="http://schemas.microsoft.com/office/drawing/2014/chart" uri="{C3380CC4-5D6E-409C-BE32-E72D297353CC}">
              <c16:uniqueId val="{00000000-A935-49AB-8EE6-919E2D97783C}"/>
            </c:ext>
          </c:extLst>
        </c:ser>
        <c:dLbls>
          <c:showLegendKey val="0"/>
          <c:showVal val="0"/>
          <c:showCatName val="0"/>
          <c:showSerName val="0"/>
          <c:showPercent val="0"/>
          <c:showBubbleSize val="0"/>
        </c:dLbls>
        <c:gapWidth val="219"/>
        <c:overlap val="-27"/>
        <c:axId val="670588096"/>
        <c:axId val="670588424"/>
      </c:barChart>
      <c:catAx>
        <c:axId val="670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70588424"/>
        <c:crosses val="autoZero"/>
        <c:auto val="1"/>
        <c:lblAlgn val="ctr"/>
        <c:lblOffset val="100"/>
        <c:noMultiLvlLbl val="0"/>
      </c:catAx>
      <c:valAx>
        <c:axId val="670588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058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1B5DB-162E-4BB5-9FBA-15740C668857}"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8E86E037-EF78-43E7-B7DA-7FD8A9870C98}">
      <dgm:prSet/>
      <dgm:spPr/>
      <dgm:t>
        <a:bodyPr/>
        <a:lstStyle/>
        <a:p>
          <a:r>
            <a:rPr lang="en-US" b="0" i="0" dirty="0"/>
            <a:t>Why did you join Rotary?  </a:t>
          </a:r>
          <a:endParaRPr lang="en-US" dirty="0"/>
        </a:p>
      </dgm:t>
    </dgm:pt>
    <dgm:pt modelId="{1A9C80B0-D919-4D1A-9B14-DEACCF3F9476}" type="parTrans" cxnId="{60E6EAFE-7F14-4D04-BBBF-A9C372353D42}">
      <dgm:prSet/>
      <dgm:spPr/>
      <dgm:t>
        <a:bodyPr/>
        <a:lstStyle/>
        <a:p>
          <a:endParaRPr lang="en-US"/>
        </a:p>
      </dgm:t>
    </dgm:pt>
    <dgm:pt modelId="{8CAB7A24-B989-4ACF-89C6-9132CC6BB232}" type="sibTrans" cxnId="{60E6EAFE-7F14-4D04-BBBF-A9C372353D42}">
      <dgm:prSet/>
      <dgm:spPr/>
      <dgm:t>
        <a:bodyPr/>
        <a:lstStyle/>
        <a:p>
          <a:endParaRPr lang="en-US"/>
        </a:p>
      </dgm:t>
    </dgm:pt>
    <dgm:pt modelId="{6D3901D4-253C-4EE1-9CE3-2D1E73120A24}">
      <dgm:prSet/>
      <dgm:spPr/>
      <dgm:t>
        <a:bodyPr/>
        <a:lstStyle/>
        <a:p>
          <a:r>
            <a:rPr lang="en-US" b="0" i="0" dirty="0"/>
            <a:t>What does your club do really well to keep people engaged in Rotary and your club?</a:t>
          </a:r>
          <a:endParaRPr lang="en-US" dirty="0"/>
        </a:p>
      </dgm:t>
    </dgm:pt>
    <dgm:pt modelId="{71251953-7438-4E43-B969-2F4833BF35EB}" type="parTrans" cxnId="{BB8294DD-2DA4-4536-9286-EAE23A9460C9}">
      <dgm:prSet/>
      <dgm:spPr/>
      <dgm:t>
        <a:bodyPr/>
        <a:lstStyle/>
        <a:p>
          <a:endParaRPr lang="en-US"/>
        </a:p>
      </dgm:t>
    </dgm:pt>
    <dgm:pt modelId="{9D22D203-3EDB-448E-A159-9A816CF180F3}" type="sibTrans" cxnId="{BB8294DD-2DA4-4536-9286-EAE23A9460C9}">
      <dgm:prSet/>
      <dgm:spPr/>
      <dgm:t>
        <a:bodyPr/>
        <a:lstStyle/>
        <a:p>
          <a:endParaRPr lang="en-US"/>
        </a:p>
      </dgm:t>
    </dgm:pt>
    <dgm:pt modelId="{DE141FEE-2B9B-469A-A238-60CC30795AA6}">
      <dgm:prSet/>
      <dgm:spPr/>
      <dgm:t>
        <a:bodyPr/>
        <a:lstStyle/>
        <a:p>
          <a:r>
            <a:rPr lang="en-US" b="0" i="0" dirty="0"/>
            <a:t>Does your club have a formal onboarding and mentoring program to engage new Rotary Members or re-engage longtime members.</a:t>
          </a:r>
          <a:endParaRPr lang="en-US" dirty="0"/>
        </a:p>
      </dgm:t>
    </dgm:pt>
    <dgm:pt modelId="{2E8F539C-AE86-43EB-ABBD-46716C555294}" type="parTrans" cxnId="{003AE984-5CE7-4487-A29F-729CD3D5BDD0}">
      <dgm:prSet/>
      <dgm:spPr/>
      <dgm:t>
        <a:bodyPr/>
        <a:lstStyle/>
        <a:p>
          <a:endParaRPr lang="en-US"/>
        </a:p>
      </dgm:t>
    </dgm:pt>
    <dgm:pt modelId="{4A132D4B-3D75-4FE4-AC8B-1170DED97FA6}" type="sibTrans" cxnId="{003AE984-5CE7-4487-A29F-729CD3D5BDD0}">
      <dgm:prSet/>
      <dgm:spPr/>
      <dgm:t>
        <a:bodyPr/>
        <a:lstStyle/>
        <a:p>
          <a:endParaRPr lang="en-US"/>
        </a:p>
      </dgm:t>
    </dgm:pt>
    <dgm:pt modelId="{2DA0B2BC-2F3C-4A6B-88B1-9704A3402447}">
      <dgm:prSet/>
      <dgm:spPr/>
      <dgm:t>
        <a:bodyPr/>
        <a:lstStyle/>
        <a:p>
          <a:r>
            <a:rPr lang="en-US" b="0" i="0" dirty="0"/>
            <a:t>What community projects does your club participate in where they also engage the community?  Do you invite participants to join your Rotary club?</a:t>
          </a:r>
          <a:endParaRPr lang="en-US" dirty="0"/>
        </a:p>
      </dgm:t>
    </dgm:pt>
    <dgm:pt modelId="{BB787471-846E-432F-A16A-5D5E23F25AE4}" type="parTrans" cxnId="{74A26D8E-D637-4114-A253-2F9D587949D3}">
      <dgm:prSet/>
      <dgm:spPr/>
      <dgm:t>
        <a:bodyPr/>
        <a:lstStyle/>
        <a:p>
          <a:endParaRPr lang="en-US"/>
        </a:p>
      </dgm:t>
    </dgm:pt>
    <dgm:pt modelId="{9E1EC254-C6AC-4275-9F8D-B174FBC4C2F4}" type="sibTrans" cxnId="{74A26D8E-D637-4114-A253-2F9D587949D3}">
      <dgm:prSet/>
      <dgm:spPr/>
      <dgm:t>
        <a:bodyPr/>
        <a:lstStyle/>
        <a:p>
          <a:endParaRPr lang="en-US"/>
        </a:p>
      </dgm:t>
    </dgm:pt>
    <dgm:pt modelId="{80C13A66-4A48-4C6A-B50E-91F845847D39}">
      <dgm:prSet/>
      <dgm:spPr/>
      <dgm:t>
        <a:bodyPr/>
        <a:lstStyle/>
        <a:p>
          <a:r>
            <a:rPr lang="en-US" b="0" i="0" dirty="0"/>
            <a:t>Has your club done any extraordinary efforts to attract new members? Created a Satellite Club, changed meeting times or venues?</a:t>
          </a:r>
          <a:endParaRPr lang="en-US" dirty="0"/>
        </a:p>
      </dgm:t>
    </dgm:pt>
    <dgm:pt modelId="{42AE3629-0E15-45AF-97D8-D535B7082032}" type="parTrans" cxnId="{FF3341F8-6974-4198-8680-3DD72AE25635}">
      <dgm:prSet/>
      <dgm:spPr/>
      <dgm:t>
        <a:bodyPr/>
        <a:lstStyle/>
        <a:p>
          <a:endParaRPr lang="en-US"/>
        </a:p>
      </dgm:t>
    </dgm:pt>
    <dgm:pt modelId="{0B66B1D0-D7DC-4636-95CF-7B30045A97AA}" type="sibTrans" cxnId="{FF3341F8-6974-4198-8680-3DD72AE25635}">
      <dgm:prSet/>
      <dgm:spPr/>
      <dgm:t>
        <a:bodyPr/>
        <a:lstStyle/>
        <a:p>
          <a:endParaRPr lang="en-US"/>
        </a:p>
      </dgm:t>
    </dgm:pt>
    <dgm:pt modelId="{94AE8C16-0AEC-4F4D-A754-2F2C3C592A0A}">
      <dgm:prSet/>
      <dgm:spPr/>
      <dgm:t>
        <a:bodyPr/>
        <a:lstStyle/>
        <a:p>
          <a:r>
            <a:rPr lang="en-US" b="0" i="0" dirty="0"/>
            <a:t>What keeps you engaged and active in Rotary? </a:t>
          </a:r>
          <a:endParaRPr lang="en-US" dirty="0"/>
        </a:p>
      </dgm:t>
    </dgm:pt>
    <dgm:pt modelId="{83A854DA-2648-4E51-865A-38F918AF2FF0}" type="parTrans" cxnId="{AE0F5D79-624D-4B74-B4D5-D1A39B9D9824}">
      <dgm:prSet/>
      <dgm:spPr/>
      <dgm:t>
        <a:bodyPr/>
        <a:lstStyle/>
        <a:p>
          <a:endParaRPr lang="en-US"/>
        </a:p>
      </dgm:t>
    </dgm:pt>
    <dgm:pt modelId="{DA49D696-F6AD-42DB-B671-C193666C3154}" type="sibTrans" cxnId="{AE0F5D79-624D-4B74-B4D5-D1A39B9D9824}">
      <dgm:prSet/>
      <dgm:spPr/>
      <dgm:t>
        <a:bodyPr/>
        <a:lstStyle/>
        <a:p>
          <a:endParaRPr lang="en-US"/>
        </a:p>
      </dgm:t>
    </dgm:pt>
    <dgm:pt modelId="{740F08F7-3781-469C-A582-F33556D7851D}" type="pres">
      <dgm:prSet presAssocID="{C481B5DB-162E-4BB5-9FBA-15740C668857}" presName="diagram" presStyleCnt="0">
        <dgm:presLayoutVars>
          <dgm:dir/>
          <dgm:resizeHandles val="exact"/>
        </dgm:presLayoutVars>
      </dgm:prSet>
      <dgm:spPr/>
    </dgm:pt>
    <dgm:pt modelId="{0DDB06BF-C457-48DC-98FE-0653DBD07C7F}" type="pres">
      <dgm:prSet presAssocID="{8E86E037-EF78-43E7-B7DA-7FD8A9870C98}" presName="node" presStyleLbl="node1" presStyleIdx="0" presStyleCnt="6">
        <dgm:presLayoutVars>
          <dgm:bulletEnabled val="1"/>
        </dgm:presLayoutVars>
      </dgm:prSet>
      <dgm:spPr/>
    </dgm:pt>
    <dgm:pt modelId="{CF1649A2-E610-4AFC-A6BB-6F9EA83E5AD5}" type="pres">
      <dgm:prSet presAssocID="{8CAB7A24-B989-4ACF-89C6-9132CC6BB232}" presName="sibTrans" presStyleCnt="0"/>
      <dgm:spPr/>
    </dgm:pt>
    <dgm:pt modelId="{2D140329-D251-42FB-B787-F157738D2FAA}" type="pres">
      <dgm:prSet presAssocID="{6D3901D4-253C-4EE1-9CE3-2D1E73120A24}" presName="node" presStyleLbl="node1" presStyleIdx="1" presStyleCnt="6">
        <dgm:presLayoutVars>
          <dgm:bulletEnabled val="1"/>
        </dgm:presLayoutVars>
      </dgm:prSet>
      <dgm:spPr/>
    </dgm:pt>
    <dgm:pt modelId="{59459100-65EF-478B-B749-501C0E722716}" type="pres">
      <dgm:prSet presAssocID="{9D22D203-3EDB-448E-A159-9A816CF180F3}" presName="sibTrans" presStyleCnt="0"/>
      <dgm:spPr/>
    </dgm:pt>
    <dgm:pt modelId="{15AC6EFA-B00D-41CF-9BE1-2E3664BDE939}" type="pres">
      <dgm:prSet presAssocID="{DE141FEE-2B9B-469A-A238-60CC30795AA6}" presName="node" presStyleLbl="node1" presStyleIdx="2" presStyleCnt="6">
        <dgm:presLayoutVars>
          <dgm:bulletEnabled val="1"/>
        </dgm:presLayoutVars>
      </dgm:prSet>
      <dgm:spPr/>
    </dgm:pt>
    <dgm:pt modelId="{E5FC3279-2C3F-442D-8D4A-2BC7DF30349B}" type="pres">
      <dgm:prSet presAssocID="{4A132D4B-3D75-4FE4-AC8B-1170DED97FA6}" presName="sibTrans" presStyleCnt="0"/>
      <dgm:spPr/>
    </dgm:pt>
    <dgm:pt modelId="{5790DD95-F91C-4B1A-8C8F-71E634983C41}" type="pres">
      <dgm:prSet presAssocID="{2DA0B2BC-2F3C-4A6B-88B1-9704A3402447}" presName="node" presStyleLbl="node1" presStyleIdx="3" presStyleCnt="6">
        <dgm:presLayoutVars>
          <dgm:bulletEnabled val="1"/>
        </dgm:presLayoutVars>
      </dgm:prSet>
      <dgm:spPr/>
    </dgm:pt>
    <dgm:pt modelId="{90A0B263-AEE6-45EF-8825-66D45F0A4822}" type="pres">
      <dgm:prSet presAssocID="{9E1EC254-C6AC-4275-9F8D-B174FBC4C2F4}" presName="sibTrans" presStyleCnt="0"/>
      <dgm:spPr/>
    </dgm:pt>
    <dgm:pt modelId="{204026BB-F4BC-4580-BA73-A387F1E613EF}" type="pres">
      <dgm:prSet presAssocID="{80C13A66-4A48-4C6A-B50E-91F845847D39}" presName="node" presStyleLbl="node1" presStyleIdx="4" presStyleCnt="6">
        <dgm:presLayoutVars>
          <dgm:bulletEnabled val="1"/>
        </dgm:presLayoutVars>
      </dgm:prSet>
      <dgm:spPr/>
    </dgm:pt>
    <dgm:pt modelId="{2B54D6CC-9F2C-4E5C-B87F-7004E2F3F11E}" type="pres">
      <dgm:prSet presAssocID="{0B66B1D0-D7DC-4636-95CF-7B30045A97AA}" presName="sibTrans" presStyleCnt="0"/>
      <dgm:spPr/>
    </dgm:pt>
    <dgm:pt modelId="{B07B4128-83D2-4148-8D15-36D7A11DC4A6}" type="pres">
      <dgm:prSet presAssocID="{94AE8C16-0AEC-4F4D-A754-2F2C3C592A0A}" presName="node" presStyleLbl="node1" presStyleIdx="5" presStyleCnt="6">
        <dgm:presLayoutVars>
          <dgm:bulletEnabled val="1"/>
        </dgm:presLayoutVars>
      </dgm:prSet>
      <dgm:spPr/>
    </dgm:pt>
  </dgm:ptLst>
  <dgm:cxnLst>
    <dgm:cxn modelId="{AE9D3E11-8803-4921-B456-07A013DF01FD}" type="presOf" srcId="{8E86E037-EF78-43E7-B7DA-7FD8A9870C98}" destId="{0DDB06BF-C457-48DC-98FE-0653DBD07C7F}" srcOrd="0" destOrd="0" presId="urn:microsoft.com/office/officeart/2005/8/layout/default"/>
    <dgm:cxn modelId="{80A27961-6541-4E61-B6C3-0F21EE48FB0D}" type="presOf" srcId="{C481B5DB-162E-4BB5-9FBA-15740C668857}" destId="{740F08F7-3781-469C-A582-F33556D7851D}" srcOrd="0" destOrd="0" presId="urn:microsoft.com/office/officeart/2005/8/layout/default"/>
    <dgm:cxn modelId="{6EBD2472-2728-42AA-95D7-D5035A0A400A}" type="presOf" srcId="{2DA0B2BC-2F3C-4A6B-88B1-9704A3402447}" destId="{5790DD95-F91C-4B1A-8C8F-71E634983C41}" srcOrd="0" destOrd="0" presId="urn:microsoft.com/office/officeart/2005/8/layout/default"/>
    <dgm:cxn modelId="{AE0F5D79-624D-4B74-B4D5-D1A39B9D9824}" srcId="{C481B5DB-162E-4BB5-9FBA-15740C668857}" destId="{94AE8C16-0AEC-4F4D-A754-2F2C3C592A0A}" srcOrd="5" destOrd="0" parTransId="{83A854DA-2648-4E51-865A-38F918AF2FF0}" sibTransId="{DA49D696-F6AD-42DB-B671-C193666C3154}"/>
    <dgm:cxn modelId="{D42E8F7D-175C-43C4-8AE8-C6DA150A71E6}" type="presOf" srcId="{80C13A66-4A48-4C6A-B50E-91F845847D39}" destId="{204026BB-F4BC-4580-BA73-A387F1E613EF}" srcOrd="0" destOrd="0" presId="urn:microsoft.com/office/officeart/2005/8/layout/default"/>
    <dgm:cxn modelId="{003AE984-5CE7-4487-A29F-729CD3D5BDD0}" srcId="{C481B5DB-162E-4BB5-9FBA-15740C668857}" destId="{DE141FEE-2B9B-469A-A238-60CC30795AA6}" srcOrd="2" destOrd="0" parTransId="{2E8F539C-AE86-43EB-ABBD-46716C555294}" sibTransId="{4A132D4B-3D75-4FE4-AC8B-1170DED97FA6}"/>
    <dgm:cxn modelId="{74A26D8E-D637-4114-A253-2F9D587949D3}" srcId="{C481B5DB-162E-4BB5-9FBA-15740C668857}" destId="{2DA0B2BC-2F3C-4A6B-88B1-9704A3402447}" srcOrd="3" destOrd="0" parTransId="{BB787471-846E-432F-A16A-5D5E23F25AE4}" sibTransId="{9E1EC254-C6AC-4275-9F8D-B174FBC4C2F4}"/>
    <dgm:cxn modelId="{7D66D3D1-61BD-44CD-9349-B97F7C9BA8BD}" type="presOf" srcId="{94AE8C16-0AEC-4F4D-A754-2F2C3C592A0A}" destId="{B07B4128-83D2-4148-8D15-36D7A11DC4A6}" srcOrd="0" destOrd="0" presId="urn:microsoft.com/office/officeart/2005/8/layout/default"/>
    <dgm:cxn modelId="{48C01ED9-CC99-4732-BE70-A764CA8B1F5C}" type="presOf" srcId="{6D3901D4-253C-4EE1-9CE3-2D1E73120A24}" destId="{2D140329-D251-42FB-B787-F157738D2FAA}" srcOrd="0" destOrd="0" presId="urn:microsoft.com/office/officeart/2005/8/layout/default"/>
    <dgm:cxn modelId="{BB8294DD-2DA4-4536-9286-EAE23A9460C9}" srcId="{C481B5DB-162E-4BB5-9FBA-15740C668857}" destId="{6D3901D4-253C-4EE1-9CE3-2D1E73120A24}" srcOrd="1" destOrd="0" parTransId="{71251953-7438-4E43-B969-2F4833BF35EB}" sibTransId="{9D22D203-3EDB-448E-A159-9A816CF180F3}"/>
    <dgm:cxn modelId="{07A058E0-31F6-499B-BBB0-79A5CA473598}" type="presOf" srcId="{DE141FEE-2B9B-469A-A238-60CC30795AA6}" destId="{15AC6EFA-B00D-41CF-9BE1-2E3664BDE939}" srcOrd="0" destOrd="0" presId="urn:microsoft.com/office/officeart/2005/8/layout/default"/>
    <dgm:cxn modelId="{FF3341F8-6974-4198-8680-3DD72AE25635}" srcId="{C481B5DB-162E-4BB5-9FBA-15740C668857}" destId="{80C13A66-4A48-4C6A-B50E-91F845847D39}" srcOrd="4" destOrd="0" parTransId="{42AE3629-0E15-45AF-97D8-D535B7082032}" sibTransId="{0B66B1D0-D7DC-4636-95CF-7B30045A97AA}"/>
    <dgm:cxn modelId="{60E6EAFE-7F14-4D04-BBBF-A9C372353D42}" srcId="{C481B5DB-162E-4BB5-9FBA-15740C668857}" destId="{8E86E037-EF78-43E7-B7DA-7FD8A9870C98}" srcOrd="0" destOrd="0" parTransId="{1A9C80B0-D919-4D1A-9B14-DEACCF3F9476}" sibTransId="{8CAB7A24-B989-4ACF-89C6-9132CC6BB232}"/>
    <dgm:cxn modelId="{B9738560-43E8-47DF-B05E-C993A4B6A0E0}" type="presParOf" srcId="{740F08F7-3781-469C-A582-F33556D7851D}" destId="{0DDB06BF-C457-48DC-98FE-0653DBD07C7F}" srcOrd="0" destOrd="0" presId="urn:microsoft.com/office/officeart/2005/8/layout/default"/>
    <dgm:cxn modelId="{93BD5757-11CF-43B8-9640-9FC9AB0C27CF}" type="presParOf" srcId="{740F08F7-3781-469C-A582-F33556D7851D}" destId="{CF1649A2-E610-4AFC-A6BB-6F9EA83E5AD5}" srcOrd="1" destOrd="0" presId="urn:microsoft.com/office/officeart/2005/8/layout/default"/>
    <dgm:cxn modelId="{1F68DB81-D810-4AFE-BB1C-856699F3BA78}" type="presParOf" srcId="{740F08F7-3781-469C-A582-F33556D7851D}" destId="{2D140329-D251-42FB-B787-F157738D2FAA}" srcOrd="2" destOrd="0" presId="urn:microsoft.com/office/officeart/2005/8/layout/default"/>
    <dgm:cxn modelId="{B078938D-3F18-465F-B66C-3E015CA94831}" type="presParOf" srcId="{740F08F7-3781-469C-A582-F33556D7851D}" destId="{59459100-65EF-478B-B749-501C0E722716}" srcOrd="3" destOrd="0" presId="urn:microsoft.com/office/officeart/2005/8/layout/default"/>
    <dgm:cxn modelId="{1224CE6F-CA67-4492-9115-5EE80CA80F3A}" type="presParOf" srcId="{740F08F7-3781-469C-A582-F33556D7851D}" destId="{15AC6EFA-B00D-41CF-9BE1-2E3664BDE939}" srcOrd="4" destOrd="0" presId="urn:microsoft.com/office/officeart/2005/8/layout/default"/>
    <dgm:cxn modelId="{6FA668B9-EC83-4652-AEB2-5761D7E41650}" type="presParOf" srcId="{740F08F7-3781-469C-A582-F33556D7851D}" destId="{E5FC3279-2C3F-442D-8D4A-2BC7DF30349B}" srcOrd="5" destOrd="0" presId="urn:microsoft.com/office/officeart/2005/8/layout/default"/>
    <dgm:cxn modelId="{AE6F55D5-57FA-462C-B9EF-C46292DFD01F}" type="presParOf" srcId="{740F08F7-3781-469C-A582-F33556D7851D}" destId="{5790DD95-F91C-4B1A-8C8F-71E634983C41}" srcOrd="6" destOrd="0" presId="urn:microsoft.com/office/officeart/2005/8/layout/default"/>
    <dgm:cxn modelId="{04EC14DE-920E-4FF8-991F-34E5FC14433A}" type="presParOf" srcId="{740F08F7-3781-469C-A582-F33556D7851D}" destId="{90A0B263-AEE6-45EF-8825-66D45F0A4822}" srcOrd="7" destOrd="0" presId="urn:microsoft.com/office/officeart/2005/8/layout/default"/>
    <dgm:cxn modelId="{19342CE5-AFA1-4A20-B0B4-5C81FBFDBDC8}" type="presParOf" srcId="{740F08F7-3781-469C-A582-F33556D7851D}" destId="{204026BB-F4BC-4580-BA73-A387F1E613EF}" srcOrd="8" destOrd="0" presId="urn:microsoft.com/office/officeart/2005/8/layout/default"/>
    <dgm:cxn modelId="{A153391B-F879-444C-80C0-DB81AC32C3CF}" type="presParOf" srcId="{740F08F7-3781-469C-A582-F33556D7851D}" destId="{2B54D6CC-9F2C-4E5C-B87F-7004E2F3F11E}" srcOrd="9" destOrd="0" presId="urn:microsoft.com/office/officeart/2005/8/layout/default"/>
    <dgm:cxn modelId="{60D2641C-FF8E-4CCA-B964-EFB233C90A12}" type="presParOf" srcId="{740F08F7-3781-469C-A582-F33556D7851D}" destId="{B07B4128-83D2-4148-8D15-36D7A11DC4A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B06BF-C457-48DC-98FE-0653DBD07C7F}">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Why did you join Rotary?  </a:t>
          </a:r>
          <a:endParaRPr lang="en-US" sz="2100" kern="1200" dirty="0"/>
        </a:p>
      </dsp:txBody>
      <dsp:txXfrm>
        <a:off x="0" y="39687"/>
        <a:ext cx="3286125" cy="1971675"/>
      </dsp:txXfrm>
    </dsp:sp>
    <dsp:sp modelId="{2D140329-D251-42FB-B787-F157738D2FAA}">
      <dsp:nvSpPr>
        <dsp:cNvPr id="0" name=""/>
        <dsp:cNvSpPr/>
      </dsp:nvSpPr>
      <dsp:spPr>
        <a:xfrm>
          <a:off x="3614737" y="39687"/>
          <a:ext cx="3286125" cy="1971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What does your club do really well to keep people engaged in Rotary and your club?</a:t>
          </a:r>
          <a:endParaRPr lang="en-US" sz="2100" kern="1200" dirty="0"/>
        </a:p>
      </dsp:txBody>
      <dsp:txXfrm>
        <a:off x="3614737" y="39687"/>
        <a:ext cx="3286125" cy="1971675"/>
      </dsp:txXfrm>
    </dsp:sp>
    <dsp:sp modelId="{15AC6EFA-B00D-41CF-9BE1-2E3664BDE939}">
      <dsp:nvSpPr>
        <dsp:cNvPr id="0" name=""/>
        <dsp:cNvSpPr/>
      </dsp:nvSpPr>
      <dsp:spPr>
        <a:xfrm>
          <a:off x="7229475" y="39687"/>
          <a:ext cx="3286125" cy="1971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Does your club have a formal onboarding and mentoring program to engage new Rotary Members or re-engage longtime members.</a:t>
          </a:r>
          <a:endParaRPr lang="en-US" sz="2100" kern="1200" dirty="0"/>
        </a:p>
      </dsp:txBody>
      <dsp:txXfrm>
        <a:off x="7229475" y="39687"/>
        <a:ext cx="3286125" cy="1971675"/>
      </dsp:txXfrm>
    </dsp:sp>
    <dsp:sp modelId="{5790DD95-F91C-4B1A-8C8F-71E634983C41}">
      <dsp:nvSpPr>
        <dsp:cNvPr id="0" name=""/>
        <dsp:cNvSpPr/>
      </dsp:nvSpPr>
      <dsp:spPr>
        <a:xfrm>
          <a:off x="0" y="2339975"/>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What community projects does your club participate in where they also engage the community?  Do you invite participants to join your Rotary club?</a:t>
          </a:r>
          <a:endParaRPr lang="en-US" sz="2100" kern="1200" dirty="0"/>
        </a:p>
      </dsp:txBody>
      <dsp:txXfrm>
        <a:off x="0" y="2339975"/>
        <a:ext cx="3286125" cy="1971675"/>
      </dsp:txXfrm>
    </dsp:sp>
    <dsp:sp modelId="{204026BB-F4BC-4580-BA73-A387F1E613EF}">
      <dsp:nvSpPr>
        <dsp:cNvPr id="0" name=""/>
        <dsp:cNvSpPr/>
      </dsp:nvSpPr>
      <dsp:spPr>
        <a:xfrm>
          <a:off x="3614737" y="2339975"/>
          <a:ext cx="3286125" cy="19716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Has your club done any extraordinary efforts to attract new members? Created a Satellite Club, changed meeting times or venues?</a:t>
          </a:r>
          <a:endParaRPr lang="en-US" sz="2100" kern="1200" dirty="0"/>
        </a:p>
      </dsp:txBody>
      <dsp:txXfrm>
        <a:off x="3614737" y="2339975"/>
        <a:ext cx="3286125" cy="1971675"/>
      </dsp:txXfrm>
    </dsp:sp>
    <dsp:sp modelId="{B07B4128-83D2-4148-8D15-36D7A11DC4A6}">
      <dsp:nvSpPr>
        <dsp:cNvPr id="0" name=""/>
        <dsp:cNvSpPr/>
      </dsp:nvSpPr>
      <dsp:spPr>
        <a:xfrm>
          <a:off x="7229475" y="2339975"/>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What keeps you engaged and active in Rotary? </a:t>
          </a:r>
          <a:endParaRPr lang="en-US" sz="2100" kern="1200" dirty="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9/28/2023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94628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complement the work that our clubs and districts are doing to help engage members, Rotary International has deployed a new effort to connect with new members directly, with multiple, strategic touch-points over the course of their first year of membership.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new members will receive a series of messages from Rotary over the course of their first year of membership, to help introduce them to the broad menu of opportunities to get involved and derive value out of their membership – particularly beyond their own club.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first launching this in English, and will then be adding additional languages once we’ve ensured everything is working properly.  </a:t>
            </a:r>
          </a:p>
          <a:p>
            <a:endParaRPr lang="en-US" baseline="0" dirty="0"/>
          </a:p>
          <a:p>
            <a:r>
              <a:rPr lang="en-US" baseline="0" dirty="0"/>
              <a:t>Here you can see a high-level overview of what this new member engagement campaign will look like.   </a:t>
            </a:r>
          </a:p>
        </p:txBody>
      </p:sp>
    </p:spTree>
    <p:extLst>
      <p:ext uri="{BB962C8B-B14F-4D97-AF65-F5344CB8AC3E}">
        <p14:creationId xmlns:p14="http://schemas.microsoft.com/office/powerpoint/2010/main" val="387971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017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we also know, that membership is growing in some regions, while stagnant or in decline in others.  So let’s take a quick</a:t>
            </a:r>
            <a:r>
              <a:rPr lang="en-US" baseline="0" dirty="0"/>
              <a:t> look at the regional composition of our Rotary Club membership.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rPr>
              <a:t>Here </a:t>
            </a:r>
            <a:r>
              <a:rPr lang="en-US" b="0" kern="1200" baseline="0" dirty="0">
                <a:solidFill>
                  <a:schemeClr val="tx1"/>
                </a:solidFill>
                <a:effectLst/>
              </a:rPr>
              <a:t>you can see Asia has grown by 30% in the last 12 years, while RIBI has declined by 34%, Australia, New Zealand and the Pacific Islands by 28%, and the US, Canada and Caribbean by 22%.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kern="1200" baseline="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also have a series</a:t>
            </a:r>
            <a:r>
              <a:rPr lang="en-US" b="0" baseline="0" dirty="0"/>
              <a:t> of regional membership trends graphs included in your advance materials for a little more detail on where our membership is growing, where it is stagnant, and where it is in decline.  </a:t>
            </a:r>
            <a:endParaRPr lang="en-US" b="0" dirty="0"/>
          </a:p>
          <a:p>
            <a:endParaRPr lang="en-US"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20336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when we ask recently terminated members why they leave, they generally cite three primary reasons.  So, club environment and culture are</a:t>
            </a:r>
            <a:r>
              <a:rPr lang="en-US" sz="1200" baseline="0" dirty="0"/>
              <a:t> crucial to the club experience for all members. For Rotaractors, financial and time commitments also play a role in whether a Rotaractors is likely to remain or leave their club.  But this reason is also a function of the value one receives in exchange for their time and financial support.  </a:t>
            </a:r>
          </a:p>
          <a:p>
            <a:endParaRPr lang="en-US"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FC68100B-F1E5-474C-A0AD-4665F1B452FA}" type="slidenum">
              <a:rPr lang="en-US" smtClean="0"/>
              <a:t>4</a:t>
            </a:fld>
            <a:endParaRPr lang="en-US" dirty="0"/>
          </a:p>
        </p:txBody>
      </p:sp>
    </p:spTree>
    <p:extLst>
      <p:ext uri="{BB962C8B-B14F-4D97-AF65-F5344CB8AC3E}">
        <p14:creationId xmlns:p14="http://schemas.microsoft.com/office/powerpoint/2010/main" val="349641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survey results, the two factors related to the club experience were also the top reasons why Rotarians were thinking about terminating their memberships. This is the response to the question “Are these reasons to leave in the next 12 months?” Over 40% of those who said they were thinking about leaving Rotary said that their club does not represent their values and their club’s lack of community impact were reasons to leave. </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7438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Feeling</a:t>
            </a:r>
            <a:r>
              <a:rPr lang="en-US" b="1" baseline="0" dirty="0"/>
              <a:t> welcomed </a:t>
            </a:r>
            <a:r>
              <a:rPr lang="en-US" baseline="0" dirty="0"/>
              <a:t>and </a:t>
            </a:r>
            <a:r>
              <a:rPr lang="en-US" b="1" baseline="0" dirty="0"/>
              <a:t>comfortable</a:t>
            </a:r>
            <a:r>
              <a:rPr lang="en-US" baseline="0" dirty="0"/>
              <a:t> is </a:t>
            </a:r>
            <a:r>
              <a:rPr lang="en-US" dirty="0"/>
              <a:t>the single most</a:t>
            </a:r>
            <a:r>
              <a:rPr lang="en-US" baseline="0" dirty="0"/>
              <a:t> important variable when it comes to both member satisfaction and member retention. As comfort increased, the probability of having a higher satisfaction with membership increased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a:t>
            </a:r>
            <a:r>
              <a:rPr lang="en-US" dirty="0"/>
              <a:t> fact, a member who is not at all comfortable with other members is two to four times more likely to terminate their membership than a member who is extremely comfortable. </a:t>
            </a:r>
          </a:p>
          <a:p>
            <a:endParaRPr lang="en-US" dirty="0"/>
          </a:p>
          <a:p>
            <a:r>
              <a:rPr lang="en-US" baseline="0" dirty="0"/>
              <a:t>It is also important that members enjoy their club meetings, that the club have good leadership, and that the club be active in the community. </a:t>
            </a:r>
          </a:p>
          <a:p>
            <a:endParaRPr lang="en-US" baseline="0" dirty="0"/>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4459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last round of surveying,</a:t>
            </a:r>
            <a:r>
              <a:rPr lang="en-US" baseline="0" dirty="0"/>
              <a:t> </a:t>
            </a:r>
            <a:r>
              <a:rPr lang="en-US" dirty="0"/>
              <a:t>Rotarians and Rotaractors placed slightly different levels of importance on their reasons for joining and staying, but generally</a:t>
            </a:r>
            <a:r>
              <a:rPr lang="en-US" baseline="0" dirty="0"/>
              <a:t> there is consistency in what drives our members to get involved, </a:t>
            </a:r>
            <a:r>
              <a:rPr lang="en-US" dirty="0"/>
              <a:t>and they really boil</a:t>
            </a:r>
            <a:r>
              <a:rPr lang="en-US" baseline="0" dirty="0"/>
              <a:t> down to these three primary reasons. </a:t>
            </a:r>
            <a:r>
              <a:rPr lang="en-US" dirty="0"/>
              <a:t> Local service, connecting with others, and professional and leadership development opportunities. </a:t>
            </a:r>
            <a:endParaRPr lang="en-US" sz="1200" dirty="0"/>
          </a:p>
          <a:p>
            <a:endParaRPr lang="en-US" sz="1200" dirty="0"/>
          </a:p>
          <a:p>
            <a:r>
              <a:rPr lang="en-US" sz="1200" dirty="0"/>
              <a:t>When we asked why they joined</a:t>
            </a:r>
            <a:r>
              <a:rPr lang="en-US" sz="1200" baseline="0" dirty="0"/>
              <a:t> or stayed, b</a:t>
            </a:r>
            <a:r>
              <a:rPr lang="en-US" sz="1200" dirty="0"/>
              <a:t>oth new and current club members</a:t>
            </a:r>
            <a:r>
              <a:rPr lang="en-US" sz="1200" baseline="0" dirty="0"/>
              <a:t> (including both Rotary and Rotaract Club members) said</a:t>
            </a:r>
            <a:r>
              <a:rPr lang="en-US" sz="1200" dirty="0"/>
              <a:t> “to</a:t>
            </a:r>
            <a:r>
              <a:rPr lang="en-US" sz="1200" baseline="0" dirty="0"/>
              <a:t> participate in community service</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lvl="0">
              <a:defRPr/>
            </a:pPr>
            <a:endParaRPr lang="en-US" dirty="0"/>
          </a:p>
        </p:txBody>
      </p:sp>
      <p:sp>
        <p:nvSpPr>
          <p:cNvPr id="4" name="Slide Number Placeholder 3"/>
          <p:cNvSpPr>
            <a:spLocks noGrp="1"/>
          </p:cNvSpPr>
          <p:nvPr>
            <p:ph type="sldNum" sz="quarter" idx="10"/>
          </p:nvPr>
        </p:nvSpPr>
        <p:spPr/>
        <p:txBody>
          <a:bodyPr/>
          <a:lstStyle/>
          <a:p>
            <a:fld id="{FC68100B-F1E5-474C-A0AD-4665F1B452FA}" type="slidenum">
              <a:rPr lang="en-US" smtClean="0"/>
              <a:t>7</a:t>
            </a:fld>
            <a:endParaRPr lang="en-US" dirty="0"/>
          </a:p>
        </p:txBody>
      </p:sp>
    </p:spTree>
    <p:extLst>
      <p:ext uri="{BB962C8B-B14F-4D97-AF65-F5344CB8AC3E}">
        <p14:creationId xmlns:p14="http://schemas.microsoft.com/office/powerpoint/2010/main" val="38814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overall conclusion of this presentation. </a:t>
            </a:r>
          </a:p>
          <a:p>
            <a:endParaRPr lang="en-US" dirty="0"/>
          </a:p>
          <a:p>
            <a:r>
              <a:rPr lang="en-US" dirty="0"/>
              <a:t>Rotarians experience Rotary primarily through the club. If Rotarians’ club experience is somehow lacking, they will not see enough value in Rotary to stick around. If new Rotarians join clubs that don’t meet their expectations and don’t integrate them into activities, chances are they will leave despite what Rotary offers outside of clubs. </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77689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Rotary improve the Rotarian experience? By getting Rotarians involved in club activities.</a:t>
            </a:r>
          </a:p>
          <a:p>
            <a:endParaRPr lang="en-US" dirty="0"/>
          </a:p>
          <a:p>
            <a:r>
              <a:rPr lang="en-US" dirty="0"/>
              <a:t>How do we get Rotarians involved in club activities? By getting them excited about club activities through more community involvement and more enjoyable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2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our remaining time together, I wanted to highlight just a few key initiatives we are working on in Membership Development, intended to move our Action Plan forward, so we can Grow.  </a:t>
            </a:r>
          </a:p>
          <a:p>
            <a:endParaRPr lang="en-US" dirty="0"/>
          </a:p>
          <a:p>
            <a:r>
              <a:rPr lang="en-US" dirty="0"/>
              <a:t>Because, when we grow our membership through existing and new clubs, we have more people of action, with unique and diverse skillsets, to increase our impact.  Growing our membership allows us to expand our reach into new and underrepresented segments of our communities.  A growing membership enhances the engagement of all members and participants as they expand their networks and develop new friendships; and it increases our ability to adapt as new and more engaged members introduce new ideas and ways of thinking into our organization.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9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0972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915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998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3160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72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5628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35575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12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8071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28508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77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99228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85394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64272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23758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dirty="0"/>
          </a:p>
        </p:txBody>
      </p:sp>
    </p:spTree>
    <p:extLst>
      <p:ext uri="{BB962C8B-B14F-4D97-AF65-F5344CB8AC3E}">
        <p14:creationId xmlns:p14="http://schemas.microsoft.com/office/powerpoint/2010/main" val="258607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83174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64247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49551093"/>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539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1" r:id="rId18"/>
    <p:sldLayoutId id="2147483703"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t="2738" b="37707"/>
          <a:stretch/>
        </p:blipFill>
        <p:spPr>
          <a:xfrm>
            <a:off x="-61962" y="-543105"/>
            <a:ext cx="12358255" cy="4840941"/>
          </a:xfrm>
        </p:spPr>
      </p:pic>
      <p:sp>
        <p:nvSpPr>
          <p:cNvPr id="6" name="Slide Number Placeholder 5">
            <a:extLst>
              <a:ext uri="{FF2B5EF4-FFF2-40B4-BE49-F238E27FC236}">
                <a16:creationId xmlns:a16="http://schemas.microsoft.com/office/drawing/2014/main" id="{6BA18819-234B-4658-8E2A-344560093701}"/>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Rectangle 2"/>
          <p:cNvSpPr/>
          <p:nvPr/>
        </p:nvSpPr>
        <p:spPr>
          <a:xfrm>
            <a:off x="-83128" y="3352800"/>
            <a:ext cx="12358255" cy="35052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4">
            <a:alphaModFix/>
          </a:blip>
          <a:stretch>
            <a:fillRect/>
          </a:stretch>
        </p:blipFill>
        <p:spPr>
          <a:xfrm>
            <a:off x="9093069" y="3873075"/>
            <a:ext cx="2454908" cy="2464650"/>
          </a:xfrm>
          <a:prstGeom prst="rect">
            <a:avLst/>
          </a:prstGeom>
          <a:effectLst>
            <a:outerShdw blurRad="342900" dist="50800" dir="5400000" algn="ctr" rotWithShape="0">
              <a:srgbClr val="000000">
                <a:alpha val="46000"/>
              </a:srgbClr>
            </a:outerShdw>
          </a:effectLst>
        </p:spPr>
      </p:pic>
      <p:sp>
        <p:nvSpPr>
          <p:cNvPr id="4" name="Rectangle 3"/>
          <p:cNvSpPr/>
          <p:nvPr/>
        </p:nvSpPr>
        <p:spPr>
          <a:xfrm>
            <a:off x="563908" y="3054044"/>
            <a:ext cx="7356765" cy="190138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p>
        </p:txBody>
      </p:sp>
      <p:sp>
        <p:nvSpPr>
          <p:cNvPr id="31" name="Subtitle 30">
            <a:extLst>
              <a:ext uri="{FF2B5EF4-FFF2-40B4-BE49-F238E27FC236}">
                <a16:creationId xmlns:a16="http://schemas.microsoft.com/office/drawing/2014/main" id="{A14DE709-48F1-4F04-9976-F59A07019D8C}"/>
              </a:ext>
            </a:extLst>
          </p:cNvPr>
          <p:cNvSpPr>
            <a:spLocks noGrp="1"/>
          </p:cNvSpPr>
          <p:nvPr>
            <p:ph type="subTitle" idx="1"/>
          </p:nvPr>
        </p:nvSpPr>
        <p:spPr>
          <a:xfrm>
            <a:off x="584199" y="5242873"/>
            <a:ext cx="11065934" cy="1094852"/>
          </a:xfrm>
        </p:spPr>
        <p:txBody>
          <a:bodyPr>
            <a:normAutofit fontScale="92500" lnSpcReduction="20000"/>
          </a:bodyPr>
          <a:lstStyle/>
          <a:p>
            <a:r>
              <a:rPr lang="en-US" dirty="0"/>
              <a:t>September 2023</a:t>
            </a:r>
          </a:p>
          <a:p>
            <a:r>
              <a:rPr lang="en-US" dirty="0"/>
              <a:t>Avenues of Service</a:t>
            </a:r>
          </a:p>
          <a:p>
            <a:r>
              <a:rPr lang="en-US" dirty="0"/>
              <a:t>Rotary District 5170 Membership Chair: Camilla Boolootian</a:t>
            </a:r>
          </a:p>
          <a:p>
            <a:endParaRPr lang="en-US" dirty="0"/>
          </a:p>
        </p:txBody>
      </p:sp>
      <p:sp>
        <p:nvSpPr>
          <p:cNvPr id="10" name="TextBox 9"/>
          <p:cNvSpPr txBox="1"/>
          <p:nvPr/>
        </p:nvSpPr>
        <p:spPr>
          <a:xfrm>
            <a:off x="836135" y="3233408"/>
            <a:ext cx="6951013" cy="1477328"/>
          </a:xfrm>
          <a:prstGeom prst="rect">
            <a:avLst/>
          </a:prstGeom>
          <a:noFill/>
        </p:spPr>
        <p:txBody>
          <a:bodyPr wrap="square" rtlCol="0">
            <a:spAutoFit/>
          </a:bodyPr>
          <a:lstStyle/>
          <a:p>
            <a:r>
              <a:rPr lang="en-US" sz="4500" b="1" dirty="0">
                <a:solidFill>
                  <a:schemeClr val="bg1"/>
                </a:solidFill>
              </a:rPr>
              <a:t>MEMBERSHIP TRENDS, INSIGHTS</a:t>
            </a:r>
            <a:r>
              <a:rPr lang="en-US" sz="4500" b="1">
                <a:solidFill>
                  <a:schemeClr val="bg1"/>
                </a:solidFill>
              </a:rPr>
              <a:t>, TOOLS</a:t>
            </a:r>
            <a:endParaRPr lang="en-US" sz="4500" b="1" dirty="0">
              <a:solidFill>
                <a:schemeClr val="bg1"/>
              </a:solidFill>
            </a:endParaRPr>
          </a:p>
        </p:txBody>
      </p:sp>
    </p:spTree>
    <p:extLst>
      <p:ext uri="{BB962C8B-B14F-4D97-AF65-F5344CB8AC3E}">
        <p14:creationId xmlns:p14="http://schemas.microsoft.com/office/powerpoint/2010/main" val="324383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D344C0C-4F5E-45D4-BAF6-BAE11EB54FC4}"/>
              </a:ext>
            </a:extLst>
          </p:cNvPr>
          <p:cNvSpPr>
            <a:spLocks noGrp="1"/>
          </p:cNvSpPr>
          <p:nvPr>
            <p:ph type="body" sz="quarter" idx="14"/>
          </p:nvPr>
        </p:nvSpPr>
        <p:spPr>
          <a:xfrm>
            <a:off x="296333" y="336480"/>
            <a:ext cx="11895667" cy="638746"/>
          </a:xfrm>
        </p:spPr>
        <p:txBody>
          <a:bodyPr>
            <a:noAutofit/>
          </a:bodyPr>
          <a:lstStyle/>
          <a:p>
            <a:r>
              <a:rPr lang="en-US" sz="5400" dirty="0">
                <a:solidFill>
                  <a:schemeClr val="bg1"/>
                </a:solidFill>
                <a:effectLst>
                  <a:outerShdw blurRad="38100" dist="38100" dir="2700000" algn="tl">
                    <a:srgbClr val="000000">
                      <a:alpha val="43137"/>
                    </a:srgbClr>
                  </a:outerShdw>
                </a:effectLst>
              </a:rPr>
              <a:t>STRATEGIC PRIORITIES GROW ROTARY</a:t>
            </a:r>
          </a:p>
        </p:txBody>
      </p:sp>
      <p:sp>
        <p:nvSpPr>
          <p:cNvPr id="13" name="Subtitle 12">
            <a:extLst>
              <a:ext uri="{FF2B5EF4-FFF2-40B4-BE49-F238E27FC236}">
                <a16:creationId xmlns:a16="http://schemas.microsoft.com/office/drawing/2014/main" id="{6B55C44E-E454-4EE4-8A5F-3BB543D4B7E8}"/>
              </a:ext>
            </a:extLst>
          </p:cNvPr>
          <p:cNvSpPr>
            <a:spLocks noGrp="1"/>
          </p:cNvSpPr>
          <p:nvPr>
            <p:ph type="subTitle" idx="1"/>
          </p:nvPr>
        </p:nvSpPr>
        <p:spPr/>
        <p:txBody>
          <a:bodyPr/>
          <a:lstStyle/>
          <a:p>
            <a:endParaRPr lang="en-US" dirty="0"/>
          </a:p>
        </p:txBody>
      </p:sp>
      <p:sp>
        <p:nvSpPr>
          <p:cNvPr id="5" name="Slide Number Placeholder 4">
            <a:extLst>
              <a:ext uri="{FF2B5EF4-FFF2-40B4-BE49-F238E27FC236}">
                <a16:creationId xmlns:a16="http://schemas.microsoft.com/office/drawing/2014/main" id="{66985F1D-294B-4B72-8ABE-FE17918E1B7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DA5CA157-E26C-4BD6-81D8-2E95F2E2083F}"/>
              </a:ext>
            </a:extLst>
          </p:cNvPr>
          <p:cNvSpPr/>
          <p:nvPr/>
        </p:nvSpPr>
        <p:spPr>
          <a:xfrm>
            <a:off x="176463" y="1379749"/>
            <a:ext cx="2913423" cy="145970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INCREASE IMPACT</a:t>
            </a:r>
          </a:p>
        </p:txBody>
      </p:sp>
      <p:sp>
        <p:nvSpPr>
          <p:cNvPr id="7" name="Rectangle: Rounded Corners 6">
            <a:extLst>
              <a:ext uri="{FF2B5EF4-FFF2-40B4-BE49-F238E27FC236}">
                <a16:creationId xmlns:a16="http://schemas.microsoft.com/office/drawing/2014/main" id="{05B7CCD6-703E-43CA-8FE6-13A3031E0E50}"/>
              </a:ext>
            </a:extLst>
          </p:cNvPr>
          <p:cNvSpPr/>
          <p:nvPr/>
        </p:nvSpPr>
        <p:spPr>
          <a:xfrm>
            <a:off x="3144252" y="1379744"/>
            <a:ext cx="2913423" cy="145970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EXPAND REACH</a:t>
            </a:r>
          </a:p>
        </p:txBody>
      </p:sp>
      <p:sp>
        <p:nvSpPr>
          <p:cNvPr id="8" name="Rectangle: Rounded Corners 7">
            <a:extLst>
              <a:ext uri="{FF2B5EF4-FFF2-40B4-BE49-F238E27FC236}">
                <a16:creationId xmlns:a16="http://schemas.microsoft.com/office/drawing/2014/main" id="{67C45312-0BA5-499D-9024-6CC2A7080329}"/>
              </a:ext>
            </a:extLst>
          </p:cNvPr>
          <p:cNvSpPr/>
          <p:nvPr/>
        </p:nvSpPr>
        <p:spPr>
          <a:xfrm>
            <a:off x="6149028" y="1379744"/>
            <a:ext cx="2934367" cy="145970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ENHANCE ENGAGEMENT</a:t>
            </a:r>
          </a:p>
        </p:txBody>
      </p:sp>
      <p:sp>
        <p:nvSpPr>
          <p:cNvPr id="9" name="Rectangle: Rounded Corners 8">
            <a:extLst>
              <a:ext uri="{FF2B5EF4-FFF2-40B4-BE49-F238E27FC236}">
                <a16:creationId xmlns:a16="http://schemas.microsoft.com/office/drawing/2014/main" id="{EA230874-A8CB-429D-85DB-E35DC7B3E4C1}"/>
              </a:ext>
            </a:extLst>
          </p:cNvPr>
          <p:cNvSpPr/>
          <p:nvPr/>
        </p:nvSpPr>
        <p:spPr>
          <a:xfrm>
            <a:off x="9174748" y="1379745"/>
            <a:ext cx="2898718" cy="1459702"/>
          </a:xfrm>
          <a:prstGeom prst="roundRect">
            <a:avLst/>
          </a:prstGeom>
          <a:solidFill>
            <a:schemeClr val="accent4"/>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INCREASE ABILITY TO ADAPT</a:t>
            </a:r>
          </a:p>
        </p:txBody>
      </p:sp>
      <p:sp>
        <p:nvSpPr>
          <p:cNvPr id="10" name="Rectangle: Rounded Corners 9">
            <a:extLst>
              <a:ext uri="{FF2B5EF4-FFF2-40B4-BE49-F238E27FC236}">
                <a16:creationId xmlns:a16="http://schemas.microsoft.com/office/drawing/2014/main" id="{99F886CA-30E4-40D7-936D-C39D83EF714C}"/>
              </a:ext>
            </a:extLst>
          </p:cNvPr>
          <p:cNvSpPr/>
          <p:nvPr/>
        </p:nvSpPr>
        <p:spPr>
          <a:xfrm>
            <a:off x="194731" y="2933534"/>
            <a:ext cx="11878734" cy="121919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Today’s Focus: ENGAGEMENT / RETENTION</a:t>
            </a:r>
          </a:p>
        </p:txBody>
      </p:sp>
      <p:sp>
        <p:nvSpPr>
          <p:cNvPr id="11" name="Rectangle: Rounded Corners 10">
            <a:extLst>
              <a:ext uri="{FF2B5EF4-FFF2-40B4-BE49-F238E27FC236}">
                <a16:creationId xmlns:a16="http://schemas.microsoft.com/office/drawing/2014/main" id="{1DB111C1-AA6D-40F6-816D-1033D4E26AE3}"/>
              </a:ext>
            </a:extLst>
          </p:cNvPr>
          <p:cNvSpPr/>
          <p:nvPr/>
        </p:nvSpPr>
        <p:spPr>
          <a:xfrm>
            <a:off x="194730" y="4259053"/>
            <a:ext cx="11878734" cy="121919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ATTRACTION / AQUISITION</a:t>
            </a:r>
          </a:p>
        </p:txBody>
      </p:sp>
      <p:sp>
        <p:nvSpPr>
          <p:cNvPr id="12" name="Rectangle: Rounded Corners 11">
            <a:extLst>
              <a:ext uri="{FF2B5EF4-FFF2-40B4-BE49-F238E27FC236}">
                <a16:creationId xmlns:a16="http://schemas.microsoft.com/office/drawing/2014/main" id="{AB626B45-5318-4A9B-9742-8AAD47044A8D}"/>
              </a:ext>
            </a:extLst>
          </p:cNvPr>
          <p:cNvSpPr/>
          <p:nvPr/>
        </p:nvSpPr>
        <p:spPr>
          <a:xfrm>
            <a:off x="194730" y="5567151"/>
            <a:ext cx="11878735" cy="121919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NEW CLUBS / NEW CHANNELS</a:t>
            </a:r>
          </a:p>
        </p:txBody>
      </p:sp>
    </p:spTree>
    <p:extLst>
      <p:ext uri="{BB962C8B-B14F-4D97-AF65-F5344CB8AC3E}">
        <p14:creationId xmlns:p14="http://schemas.microsoft.com/office/powerpoint/2010/main" val="200957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734EF5-784F-3CE4-8E93-5E33933A230B}"/>
              </a:ext>
            </a:extLst>
          </p:cNvPr>
          <p:cNvSpPr>
            <a:spLocks noGrp="1"/>
          </p:cNvSpPr>
          <p:nvPr>
            <p:ph type="body" sz="quarter" idx="12"/>
          </p:nvPr>
        </p:nvSpPr>
        <p:spPr/>
        <p:txBody>
          <a:bodyPr>
            <a:normAutofit fontScale="92500" lnSpcReduction="20000"/>
          </a:bodyPr>
          <a:lstStyle/>
          <a:p>
            <a:r>
              <a:rPr lang="en-US" dirty="0"/>
              <a:t>Retired Healthcare V.P Strategy and Facility Planning Sutter Health- Santa Cruz</a:t>
            </a:r>
          </a:p>
          <a:p>
            <a:endParaRPr lang="en-US" dirty="0"/>
          </a:p>
          <a:p>
            <a:r>
              <a:rPr lang="en-US" dirty="0"/>
              <a:t>Joined </a:t>
            </a:r>
            <a:r>
              <a:rPr lang="en-US"/>
              <a:t>Rotary Club Santa </a:t>
            </a:r>
            <a:r>
              <a:rPr lang="en-US" dirty="0"/>
              <a:t>Cruz 1983</a:t>
            </a:r>
          </a:p>
          <a:p>
            <a:r>
              <a:rPr lang="en-US" dirty="0"/>
              <a:t>Joined Santa Cruz Sunrise 1991</a:t>
            </a:r>
          </a:p>
          <a:p>
            <a:endParaRPr lang="en-US" dirty="0"/>
          </a:p>
          <a:p>
            <a:r>
              <a:rPr lang="en-US" dirty="0"/>
              <a:t>Past Club President 2013-2014</a:t>
            </a:r>
          </a:p>
          <a:p>
            <a:endParaRPr lang="en-US" dirty="0"/>
          </a:p>
          <a:p>
            <a:r>
              <a:rPr lang="en-US" dirty="0"/>
              <a:t>Current Co-Chair Membership</a:t>
            </a:r>
          </a:p>
        </p:txBody>
      </p:sp>
      <p:sp>
        <p:nvSpPr>
          <p:cNvPr id="9" name="Text Placeholder 8">
            <a:extLst>
              <a:ext uri="{FF2B5EF4-FFF2-40B4-BE49-F238E27FC236}">
                <a16:creationId xmlns:a16="http://schemas.microsoft.com/office/drawing/2014/main" id="{FE07F67A-D89A-5579-A1CA-13997E5564CA}"/>
              </a:ext>
            </a:extLst>
          </p:cNvPr>
          <p:cNvSpPr>
            <a:spLocks noGrp="1"/>
          </p:cNvSpPr>
          <p:nvPr>
            <p:ph type="body" sz="quarter" idx="14"/>
          </p:nvPr>
        </p:nvSpPr>
        <p:spPr/>
        <p:txBody>
          <a:bodyPr/>
          <a:lstStyle/>
          <a:p>
            <a:r>
              <a:rPr lang="en-US" dirty="0"/>
              <a:t>Tom Hart</a:t>
            </a:r>
          </a:p>
        </p:txBody>
      </p:sp>
      <p:sp>
        <p:nvSpPr>
          <p:cNvPr id="8" name="Subtitle 7">
            <a:extLst>
              <a:ext uri="{FF2B5EF4-FFF2-40B4-BE49-F238E27FC236}">
                <a16:creationId xmlns:a16="http://schemas.microsoft.com/office/drawing/2014/main" id="{2FB417C7-6B70-63DC-71A3-8449F31B405E}"/>
              </a:ext>
            </a:extLst>
          </p:cNvPr>
          <p:cNvSpPr>
            <a:spLocks noGrp="1"/>
          </p:cNvSpPr>
          <p:nvPr>
            <p:ph type="subTitle" idx="1"/>
          </p:nvPr>
        </p:nvSpPr>
        <p:spPr/>
        <p:txBody>
          <a:bodyPr/>
          <a:lstStyle/>
          <a:p>
            <a:r>
              <a:rPr lang="en-US" dirty="0"/>
              <a:t>Rotary Club of Santa Cruz Sunrise</a:t>
            </a:r>
          </a:p>
        </p:txBody>
      </p:sp>
      <p:sp>
        <p:nvSpPr>
          <p:cNvPr id="3" name="Slide Number Placeholder 2">
            <a:extLst>
              <a:ext uri="{FF2B5EF4-FFF2-40B4-BE49-F238E27FC236}">
                <a16:creationId xmlns:a16="http://schemas.microsoft.com/office/drawing/2014/main" id="{D1858682-0364-F1E2-4E27-D4FCA0DCCA75}"/>
              </a:ext>
            </a:extLst>
          </p:cNvPr>
          <p:cNvSpPr>
            <a:spLocks noGrp="1"/>
          </p:cNvSpPr>
          <p:nvPr>
            <p:ph type="sldNum" sz="quarter" idx="15"/>
          </p:nvPr>
        </p:nvSpPr>
        <p:spPr>
          <a:prstGeom prst="rect">
            <a:avLst/>
          </a:prstGeom>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33684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06D562-F9A1-BAF6-9E8E-0A2D5AAFF617}"/>
              </a:ext>
            </a:extLst>
          </p:cNvPr>
          <p:cNvSpPr txBox="1"/>
          <p:nvPr/>
        </p:nvSpPr>
        <p:spPr>
          <a:xfrm>
            <a:off x="246580" y="195208"/>
            <a:ext cx="11856376" cy="6863417"/>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Arial" panose="020B0604020202020204" pitchFamily="34" charset="0"/>
                <a:ea typeface="Arial" panose="020B0604020202020204" pitchFamily="34" charset="0"/>
              </a:rPr>
              <a:t>Rotary Club of Santa Cruz Sunrise</a:t>
            </a:r>
          </a:p>
          <a:p>
            <a:pPr marL="0" marR="0">
              <a:spcBef>
                <a:spcPts val="0"/>
              </a:spcBef>
              <a:spcAft>
                <a:spcPts val="0"/>
              </a:spcAft>
            </a:pPr>
            <a:endParaRPr lang="en-US" sz="1400" dirty="0">
              <a:solidFill>
                <a:srgbClr val="000000"/>
              </a:solidFill>
              <a:latin typeface="Arial" panose="020B0604020202020204" pitchFamily="34" charset="0"/>
              <a:ea typeface="Arial" panose="020B0604020202020204" pitchFamily="34" charset="0"/>
            </a:endParaRPr>
          </a:p>
          <a:p>
            <a:pPr marL="0" marR="0">
              <a:spcBef>
                <a:spcPts val="0"/>
              </a:spcBef>
              <a:spcAft>
                <a:spcPts val="0"/>
              </a:spcAft>
            </a:pPr>
            <a:endParaRPr lang="en-US" sz="1400" dirty="0">
              <a:solidFill>
                <a:srgbClr val="000000"/>
              </a:solidFill>
              <a:latin typeface="Arial" panose="020B0604020202020204" pitchFamily="34" charset="0"/>
              <a:ea typeface="Arial" panose="020B0604020202020204" pitchFamily="34" charset="0"/>
            </a:endParaRPr>
          </a:p>
          <a:p>
            <a:pPr marL="0" marR="0">
              <a:spcBef>
                <a:spcPts val="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US" sz="1400" dirty="0">
              <a:solidFill>
                <a:srgbClr val="000000"/>
              </a:solidFill>
              <a:latin typeface="Arial" panose="020B0604020202020204" pitchFamily="34" charset="0"/>
              <a:ea typeface="Arial" panose="020B0604020202020204" pitchFamily="34" charset="0"/>
            </a:endParaRPr>
          </a:p>
          <a:p>
            <a:pPr marL="0" marR="0">
              <a:spcBef>
                <a:spcPts val="0"/>
              </a:spcBef>
              <a:spcAft>
                <a:spcPts val="0"/>
              </a:spcAft>
            </a:pPr>
            <a:endParaRPr lang="en-US"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The Rotary Club of Santa Cruz Sunrise Sponsor/Mentorship Program is an important part of the Membership Committee. It is designed to ensure new members are successfully assimilated into the club, advance to Blue Badge and be engaged.</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Name: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email: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Induction date: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Sponsor name: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Mentor name: 		</a:t>
            </a:r>
            <a:br>
              <a:rPr lang="en-US" sz="1400" dirty="0">
                <a:solidFill>
                  <a:srgbClr val="000000"/>
                </a:solidFill>
                <a:effectLst/>
                <a:latin typeface="Arial" panose="020B0604020202020204" pitchFamily="34" charset="0"/>
                <a:ea typeface="Arial" panose="020B0604020202020204" pitchFamily="34" charset="0"/>
              </a:rPr>
            </a:b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dirty="0">
                <a:solidFill>
                  <a:srgbClr val="000000"/>
                </a:solidFill>
                <a:effectLst/>
                <a:latin typeface="Arial" panose="020B0604020202020204" pitchFamily="34" charset="0"/>
                <a:ea typeface="Arial" panose="020B0604020202020204" pitchFamily="34" charset="0"/>
              </a:rPr>
              <a:t>Sponsor/</a:t>
            </a:r>
            <a:r>
              <a:rPr lang="en-US" sz="1400" b="1" u="sng" dirty="0">
                <a:solidFill>
                  <a:srgbClr val="000000"/>
                </a:solidFill>
                <a:effectLst/>
                <a:latin typeface="Arial" panose="020B0604020202020204" pitchFamily="34" charset="0"/>
                <a:ea typeface="Arial" panose="020B0604020202020204" pitchFamily="34" charset="0"/>
              </a:rPr>
              <a:t>Mentor Guidelines -</a:t>
            </a: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Shortly after new member’s induction, meet with them away from club meeting and get to know them better.</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Encourage them to explore and join a committee that best suits their personal interests. Use the google doc committee link (found on Club Runner Home page Membership tab) to review all the avenues of service.</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Sit with them at club meetings </a:t>
            </a:r>
            <a:r>
              <a:rPr lang="en-US" sz="1400" i="1" u="none" strike="noStrike" dirty="0">
                <a:solidFill>
                  <a:srgbClr val="000000"/>
                </a:solidFill>
                <a:effectLst/>
                <a:latin typeface="Arial" panose="020B0604020202020204" pitchFamily="34" charset="0"/>
                <a:ea typeface="Arial" panose="020B0604020202020204" pitchFamily="34" charset="0"/>
                <a:cs typeface="Noto Sans Symbols"/>
              </a:rPr>
              <a:t>(try different table each week)</a:t>
            </a: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 and introduce them to a variety of club members. If you cannot attend a meeting, arrange for another member to help welcome them.</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Attend club functions such as club socials, district events and visitations to other clubs.  If you are unable to attend above events, arrange for another member.</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Review the annual calendar so they can see the opportunities for service, fellowship and fun.</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Encourage participation in club projects and fundraisers.</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Take time to answer their questions and review and discuss club and district activities. </a:t>
            </a:r>
            <a:endParaRPr lang="en-US" sz="1400" u="none" strike="noStrike" dirty="0">
              <a:effectLst/>
              <a:latin typeface="Noto Sans Symbols"/>
              <a:ea typeface="Noto Sans Symbols"/>
              <a:cs typeface="Noto Sans Symbols"/>
            </a:endParaRPr>
          </a:p>
          <a:p>
            <a:pPr marL="342900" marR="0" lvl="0" indent="-342900" fontAlgn="base">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Arial" panose="020B0604020202020204" pitchFamily="34" charset="0"/>
                <a:cs typeface="Noto Sans Symbols"/>
              </a:rPr>
              <a:t>Periodically meet and review google doc Red Badge Check List progress. </a:t>
            </a:r>
          </a:p>
          <a:p>
            <a:pPr marR="0" lvl="0" fontAlgn="base">
              <a:spcBef>
                <a:spcPts val="0"/>
              </a:spcBef>
              <a:spcAft>
                <a:spcPts val="0"/>
              </a:spcAft>
            </a:pPr>
            <a:endParaRPr lang="en-US" sz="1400" u="none" strike="noStrike" dirty="0">
              <a:effectLst/>
              <a:latin typeface="Noto Sans Symbols"/>
              <a:ea typeface="Noto Sans Symbols"/>
              <a:cs typeface="Noto Sans Symbols"/>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u="sng" dirty="0">
                <a:solidFill>
                  <a:srgbClr val="000000"/>
                </a:solidFill>
                <a:effectLst/>
                <a:latin typeface="Arial" panose="020B0604020202020204" pitchFamily="34" charset="0"/>
                <a:ea typeface="Arial" panose="020B0604020202020204" pitchFamily="34" charset="0"/>
              </a:rPr>
              <a:t> </a:t>
            </a:r>
            <a:endParaRPr lang="en-US" sz="1400" u="none" strike="noStrike" dirty="0">
              <a:effectLst/>
              <a:latin typeface="Noto Sans Symbols"/>
              <a:ea typeface="Noto Sans Symbols"/>
              <a:cs typeface="Noto Sans Symbols"/>
            </a:endParaRPr>
          </a:p>
        </p:txBody>
      </p:sp>
      <p:sp>
        <p:nvSpPr>
          <p:cNvPr id="19" name="Title 18">
            <a:extLst>
              <a:ext uri="{FF2B5EF4-FFF2-40B4-BE49-F238E27FC236}">
                <a16:creationId xmlns:a16="http://schemas.microsoft.com/office/drawing/2014/main" id="{326E8E79-68A1-B4AA-3DA3-3BAB76A577AD}"/>
              </a:ext>
            </a:extLst>
          </p:cNvPr>
          <p:cNvSpPr>
            <a:spLocks noGrp="1"/>
          </p:cNvSpPr>
          <p:nvPr>
            <p:ph type="title"/>
          </p:nvPr>
        </p:nvSpPr>
        <p:spPr>
          <a:xfrm>
            <a:off x="400692" y="667821"/>
            <a:ext cx="11383766" cy="872222"/>
          </a:xfrm>
        </p:spPr>
        <p:txBody>
          <a:bodyPr>
            <a:normAutofit/>
          </a:bodyPr>
          <a:lstStyle/>
          <a:p>
            <a:r>
              <a:rPr lang="en-US" dirty="0"/>
              <a:t>Sponsor/Mentor Guidelines </a:t>
            </a:r>
          </a:p>
        </p:txBody>
      </p:sp>
    </p:spTree>
    <p:extLst>
      <p:ext uri="{BB962C8B-B14F-4D97-AF65-F5344CB8AC3E}">
        <p14:creationId xmlns:p14="http://schemas.microsoft.com/office/powerpoint/2010/main" val="366645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CC2E41-DA8F-DC7F-6704-5CF45104D1F0}"/>
              </a:ext>
            </a:extLst>
          </p:cNvPr>
          <p:cNvSpPr>
            <a:spLocks noGrp="1"/>
          </p:cNvSpPr>
          <p:nvPr>
            <p:ph type="title"/>
          </p:nvPr>
        </p:nvSpPr>
        <p:spPr>
          <a:xfrm>
            <a:off x="508000" y="457200"/>
            <a:ext cx="11684000" cy="533400"/>
          </a:xfrm>
        </p:spPr>
        <p:txBody>
          <a:bodyPr lIns="0" tIns="0" rIns="0" bIns="0" anchor="ctr" anchorCtr="0">
            <a:normAutofit/>
          </a:bodyPr>
          <a:lstStyle/>
          <a:p>
            <a:pPr>
              <a:lnSpc>
                <a:spcPct val="90000"/>
              </a:lnSpc>
            </a:pPr>
            <a:br>
              <a:rPr lang="en-US" sz="1900" kern="1200" dirty="0">
                <a:latin typeface="Arial Narrow"/>
                <a:ea typeface="MS PGothic" pitchFamily="34" charset="-128"/>
                <a:cs typeface="Arial Narrow"/>
              </a:rPr>
            </a:br>
            <a:r>
              <a:rPr lang="en-US" sz="1900" kern="1200" dirty="0">
                <a:latin typeface="Arial Black" panose="020B0A04020102020204" pitchFamily="34" charset="0"/>
              </a:rPr>
              <a:t>Sponsorship/Mentor Guidelines continued </a:t>
            </a:r>
          </a:p>
        </p:txBody>
      </p:sp>
      <p:sp>
        <p:nvSpPr>
          <p:cNvPr id="3" name="TextBox 2">
            <a:extLst>
              <a:ext uri="{FF2B5EF4-FFF2-40B4-BE49-F238E27FC236}">
                <a16:creationId xmlns:a16="http://schemas.microsoft.com/office/drawing/2014/main" id="{4F92AD1E-FF92-1EE1-F5DC-4764191FDC04}"/>
              </a:ext>
            </a:extLst>
          </p:cNvPr>
          <p:cNvSpPr txBox="1"/>
          <p:nvPr/>
        </p:nvSpPr>
        <p:spPr>
          <a:xfrm>
            <a:off x="609600" y="1219201"/>
            <a:ext cx="10972800" cy="5099406"/>
          </a:xfrm>
          <a:prstGeom prst="rect">
            <a:avLst/>
          </a:prstGeom>
        </p:spPr>
        <p:txBody>
          <a:bodyPr>
            <a:normAutofit/>
          </a:bodyPr>
          <a:lstStyle/>
          <a:p>
            <a:pPr marL="0" marR="0" defTabSz="457200" eaLnBrk="0" fontAlgn="base" hangingPunct="0">
              <a:lnSpc>
                <a:spcPct val="90000"/>
              </a:lnSpc>
              <a:spcBef>
                <a:spcPct val="20000"/>
              </a:spcBef>
              <a:spcAft>
                <a:spcPct val="0"/>
              </a:spcAft>
              <a:buFont typeface="Arial" pitchFamily="34" charset="0"/>
            </a:pPr>
            <a:r>
              <a:rPr lang="en-US" sz="1400" b="1" u="sng" dirty="0">
                <a:solidFill>
                  <a:srgbClr val="58585A"/>
                </a:solidFill>
                <a:effectLst/>
                <a:latin typeface="Arial" panose="020B0604020202020204" pitchFamily="34" charset="0"/>
                <a:ea typeface="MS PGothic" pitchFamily="34" charset="-128"/>
                <a:cs typeface="Arial" panose="020B0604020202020204" pitchFamily="34" charset="0"/>
              </a:rPr>
              <a:t>Red Badge guidelines</a:t>
            </a:r>
            <a:endParaRPr lang="en-US" sz="1400" dirty="0">
              <a:solidFill>
                <a:srgbClr val="58585A"/>
              </a:solidFill>
              <a:effectLst/>
              <a:latin typeface="Arial" panose="020B0604020202020204" pitchFamily="34" charset="0"/>
              <a:ea typeface="MS PGothic" pitchFamily="34" charset="-128"/>
              <a:cs typeface="Arial" panose="020B0604020202020204" pitchFamily="34" charset="0"/>
            </a:endParaRP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During the Red Badge phase of your membership, your Sponsor/Mentor, along with the Red Badge Team are available to you to answer questions and guide you through the Red Badge Check List. </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Communicate with your Mentor(s) regarding your Sunrise Rotary expectations – let your Sponsor and Mentor know what </a:t>
            </a:r>
            <a:r>
              <a:rPr lang="en-US" sz="1400" i="1" u="none" strike="noStrike" dirty="0">
                <a:solidFill>
                  <a:srgbClr val="58585A"/>
                </a:solidFill>
                <a:effectLst/>
                <a:latin typeface="Arial" panose="020B0604020202020204" pitchFamily="34" charset="0"/>
                <a:ea typeface="MS PGothic" pitchFamily="34" charset="-128"/>
                <a:cs typeface="Arial" panose="020B0604020202020204" pitchFamily="34" charset="0"/>
              </a:rPr>
              <a:t>you want</a:t>
            </a: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 from your Rotary experience.</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Your Sponsor introduced you to the Club and will always be your first “friend” in Rotary.  Your Mentor is present to help you form additional life-long friendships as you discover your passion for Service Above Self.</a:t>
            </a:r>
            <a:endParaRPr lang="en-US" sz="1400" b="1" u="sng" dirty="0">
              <a:solidFill>
                <a:srgbClr val="58585A"/>
              </a:solidFill>
              <a:latin typeface="Arial" panose="020B0604020202020204" pitchFamily="34" charset="0"/>
              <a:ea typeface="MS PGothic" pitchFamily="34" charset="-128"/>
              <a:cs typeface="Arial" panose="020B0604020202020204" pitchFamily="34" charset="0"/>
            </a:endParaRPr>
          </a:p>
          <a:p>
            <a:pPr marL="0" marR="0" defTabSz="457200" eaLnBrk="0" fontAlgn="base" hangingPunct="0">
              <a:lnSpc>
                <a:spcPct val="90000"/>
              </a:lnSpc>
              <a:spcBef>
                <a:spcPct val="20000"/>
              </a:spcBef>
              <a:spcAft>
                <a:spcPct val="0"/>
              </a:spcAft>
              <a:buFont typeface="Arial" pitchFamily="34" charset="0"/>
            </a:pPr>
            <a:r>
              <a:rPr lang="en-US" sz="1400" b="1" u="sng" dirty="0">
                <a:solidFill>
                  <a:srgbClr val="58585A"/>
                </a:solidFill>
                <a:effectLst/>
                <a:latin typeface="Arial" panose="020B0604020202020204" pitchFamily="34" charset="0"/>
                <a:ea typeface="MS PGothic" pitchFamily="34" charset="-128"/>
                <a:cs typeface="Arial" panose="020B0604020202020204" pitchFamily="34" charset="0"/>
              </a:rPr>
              <a:t>Measuring Success: </a:t>
            </a:r>
            <a:endParaRPr lang="en-US" sz="1400" dirty="0">
              <a:solidFill>
                <a:srgbClr val="58585A"/>
              </a:solidFill>
              <a:effectLst/>
              <a:latin typeface="Arial" panose="020B0604020202020204" pitchFamily="34" charset="0"/>
              <a:ea typeface="MS PGothic" pitchFamily="34" charset="-128"/>
              <a:cs typeface="Arial" panose="020B0604020202020204" pitchFamily="34" charset="0"/>
            </a:endParaRP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Red Badger is making progress toward completion of the Red Badge Check List. </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Red Badger continues to participate in social events, club service and/or service project, and district events.</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Red Badger is active and engaged in Sunrise service opportunities.</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Red Badger continues to support The RF each year.</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Complete 6 month membership survey </a:t>
            </a:r>
          </a:p>
          <a:p>
            <a:pPr marL="0" marR="0" defTabSz="457200" eaLnBrk="0" fontAlgn="base" hangingPunct="0">
              <a:lnSpc>
                <a:spcPct val="90000"/>
              </a:lnSpc>
              <a:spcBef>
                <a:spcPct val="20000"/>
              </a:spcBef>
              <a:spcAft>
                <a:spcPct val="0"/>
              </a:spcAft>
              <a:buFont typeface="Arial" pitchFamily="34" charset="0"/>
            </a:pPr>
            <a:r>
              <a:rPr lang="en-US" sz="1400" dirty="0">
                <a:solidFill>
                  <a:srgbClr val="58585A"/>
                </a:solidFill>
                <a:effectLst/>
                <a:latin typeface="Arial" panose="020B0604020202020204" pitchFamily="34" charset="0"/>
                <a:ea typeface="MS PGothic" pitchFamily="34" charset="-128"/>
                <a:cs typeface="Arial" panose="020B0604020202020204" pitchFamily="34" charset="0"/>
              </a:rPr>
              <a:t> </a:t>
            </a:r>
          </a:p>
          <a:p>
            <a:pPr marL="0" marR="0" defTabSz="457200" eaLnBrk="0" fontAlgn="base" hangingPunct="0">
              <a:lnSpc>
                <a:spcPct val="90000"/>
              </a:lnSpc>
              <a:spcBef>
                <a:spcPct val="20000"/>
              </a:spcBef>
              <a:spcAft>
                <a:spcPct val="0"/>
              </a:spcAft>
              <a:buFont typeface="Arial" pitchFamily="34" charset="0"/>
            </a:pPr>
            <a:r>
              <a:rPr lang="en-US" sz="1400" b="1" u="sng" dirty="0">
                <a:solidFill>
                  <a:srgbClr val="58585A"/>
                </a:solidFill>
                <a:effectLst/>
                <a:latin typeface="Arial" panose="020B0604020202020204" pitchFamily="34" charset="0"/>
                <a:ea typeface="MS PGothic" pitchFamily="34" charset="-128"/>
                <a:cs typeface="Arial" panose="020B0604020202020204" pitchFamily="34" charset="0"/>
              </a:rPr>
              <a:t>Resources:</a:t>
            </a:r>
            <a:endParaRPr lang="en-US" sz="1400" dirty="0">
              <a:solidFill>
                <a:srgbClr val="58585A"/>
              </a:solidFill>
              <a:effectLst/>
              <a:latin typeface="Arial" panose="020B0604020202020204" pitchFamily="34" charset="0"/>
              <a:ea typeface="MS PGothic" pitchFamily="34" charset="-128"/>
              <a:cs typeface="Arial" panose="020B0604020202020204" pitchFamily="34" charset="0"/>
            </a:endParaRP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Red to Blue Resources</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Annual Calendar</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Committee List</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Acronyms/Glossary</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CR app for smart phone</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Home Page - Membership Tab</a:t>
            </a:r>
          </a:p>
          <a:p>
            <a:pPr marL="342900" marR="0" lvl="0" indent="-342900" defTabSz="457200" eaLnBrk="0" fontAlgn="base" hangingPunct="0">
              <a:lnSpc>
                <a:spcPct val="90000"/>
              </a:lnSpc>
              <a:spcBef>
                <a:spcPct val="20000"/>
              </a:spcBef>
              <a:spcAft>
                <a:spcPct val="0"/>
              </a:spcAft>
              <a:buFont typeface="Arial" pitchFamily="34" charset="0"/>
              <a:buChar char="●"/>
            </a:pPr>
            <a:r>
              <a:rPr lang="en-US" sz="1400" u="none" strike="noStrike" dirty="0">
                <a:solidFill>
                  <a:srgbClr val="58585A"/>
                </a:solidFill>
                <a:effectLst/>
                <a:latin typeface="Arial" panose="020B0604020202020204" pitchFamily="34" charset="0"/>
                <a:ea typeface="MS PGothic" pitchFamily="34" charset="-128"/>
                <a:cs typeface="Arial" panose="020B0604020202020204" pitchFamily="34" charset="0"/>
              </a:rPr>
              <a:t>Co-Presidents, Board members, Membership Co-Chairs, Sponsor and Mentors</a:t>
            </a:r>
            <a:endParaRPr lang="en-US" sz="1400" dirty="0">
              <a:solidFill>
                <a:srgbClr val="58585A"/>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61427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E84291-4D92-0D64-4006-438E1C85BCFF}"/>
              </a:ext>
            </a:extLst>
          </p:cNvPr>
          <p:cNvSpPr>
            <a:spLocks noGrp="1"/>
          </p:cNvSpPr>
          <p:nvPr>
            <p:ph type="title"/>
          </p:nvPr>
        </p:nvSpPr>
        <p:spPr>
          <a:xfrm>
            <a:off x="508000" y="457200"/>
            <a:ext cx="11684000" cy="533400"/>
          </a:xfrm>
        </p:spPr>
        <p:txBody>
          <a:bodyPr anchor="ctr">
            <a:normAutofit/>
          </a:bodyPr>
          <a:lstStyle/>
          <a:p>
            <a:r>
              <a:rPr lang="en-US" dirty="0"/>
              <a:t>Red Badge Check List – Santa Cruz Sunrise</a:t>
            </a:r>
          </a:p>
        </p:txBody>
      </p:sp>
      <p:graphicFrame>
        <p:nvGraphicFramePr>
          <p:cNvPr id="2" name="Table 1">
            <a:extLst>
              <a:ext uri="{FF2B5EF4-FFF2-40B4-BE49-F238E27FC236}">
                <a16:creationId xmlns:a16="http://schemas.microsoft.com/office/drawing/2014/main" id="{259ECE98-1D47-1FEF-CFEE-7697524DA190}"/>
              </a:ext>
            </a:extLst>
          </p:cNvPr>
          <p:cNvGraphicFramePr>
            <a:graphicFrameLocks noGrp="1"/>
          </p:cNvGraphicFramePr>
          <p:nvPr>
            <p:extLst>
              <p:ext uri="{D42A27DB-BD31-4B8C-83A1-F6EECF244321}">
                <p14:modId xmlns:p14="http://schemas.microsoft.com/office/powerpoint/2010/main" val="1180758667"/>
              </p:ext>
            </p:extLst>
          </p:nvPr>
        </p:nvGraphicFramePr>
        <p:xfrm>
          <a:off x="752802" y="1147281"/>
          <a:ext cx="9987755" cy="5119503"/>
        </p:xfrm>
        <a:graphic>
          <a:graphicData uri="http://schemas.openxmlformats.org/drawingml/2006/table">
            <a:tbl>
              <a:tblPr/>
              <a:tblGrid>
                <a:gridCol w="244248">
                  <a:extLst>
                    <a:ext uri="{9D8B030D-6E8A-4147-A177-3AD203B41FA5}">
                      <a16:colId xmlns:a16="http://schemas.microsoft.com/office/drawing/2014/main" val="2342569128"/>
                    </a:ext>
                  </a:extLst>
                </a:gridCol>
                <a:gridCol w="2963265">
                  <a:extLst>
                    <a:ext uri="{9D8B030D-6E8A-4147-A177-3AD203B41FA5}">
                      <a16:colId xmlns:a16="http://schemas.microsoft.com/office/drawing/2014/main" val="1971306845"/>
                    </a:ext>
                  </a:extLst>
                </a:gridCol>
                <a:gridCol w="652100">
                  <a:extLst>
                    <a:ext uri="{9D8B030D-6E8A-4147-A177-3AD203B41FA5}">
                      <a16:colId xmlns:a16="http://schemas.microsoft.com/office/drawing/2014/main" val="473761367"/>
                    </a:ext>
                  </a:extLst>
                </a:gridCol>
                <a:gridCol w="6128142">
                  <a:extLst>
                    <a:ext uri="{9D8B030D-6E8A-4147-A177-3AD203B41FA5}">
                      <a16:colId xmlns:a16="http://schemas.microsoft.com/office/drawing/2014/main" val="3802010822"/>
                    </a:ext>
                  </a:extLst>
                </a:gridCol>
              </a:tblGrid>
              <a:tr h="185057">
                <a:tc gridSpan="4">
                  <a:txBody>
                    <a:bodyPr/>
                    <a:lstStyle/>
                    <a:p>
                      <a:pPr algn="l" fontAlgn="ctr"/>
                      <a:r>
                        <a:rPr lang="en-US" sz="800" b="0" i="0" u="none" strike="noStrike" dirty="0">
                          <a:solidFill>
                            <a:srgbClr val="313131"/>
                          </a:solidFill>
                          <a:effectLst/>
                          <a:latin typeface="Avenir Next Medium"/>
                        </a:rPr>
                        <a:t>New member: </a:t>
                      </a:r>
                    </a:p>
                  </a:txBody>
                  <a:tcPr marL="1044" marR="1044" marT="1044" marB="0" anchor="ctr">
                    <a:lnL w="6350" cap="flat" cmpd="sng" algn="ctr">
                      <a:solidFill>
                        <a:srgbClr val="AAAAAA"/>
                      </a:solidFill>
                      <a:prstDash val="solid"/>
                      <a:round/>
                      <a:headEnd type="none" w="med" len="med"/>
                      <a:tailEnd type="none" w="med" len="med"/>
                    </a:lnL>
                    <a:lnR>
                      <a:noFill/>
                    </a:lnR>
                    <a:lnT w="6350" cap="flat" cmpd="sng" algn="ctr">
                      <a:solidFill>
                        <a:srgbClr val="AAAAAA"/>
                      </a:solidFill>
                      <a:prstDash val="solid"/>
                      <a:round/>
                      <a:headEnd type="none" w="med" len="med"/>
                      <a:tailEnd type="none" w="med" len="med"/>
                    </a:lnT>
                    <a:lnB w="6350" cap="flat" cmpd="sng" algn="ctr">
                      <a:solidFill>
                        <a:srgbClr val="E3E3E3"/>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1313166"/>
                  </a:ext>
                </a:extLst>
              </a:tr>
              <a:tr h="185057">
                <a:tc>
                  <a:txBody>
                    <a:bodyPr/>
                    <a:lstStyle/>
                    <a:p>
                      <a:pPr algn="l" fontAlgn="ctr"/>
                      <a:r>
                        <a:rPr lang="en-US" sz="800" b="0" i="0" u="none" strike="noStrike" dirty="0">
                          <a:solidFill>
                            <a:srgbClr val="313131"/>
                          </a:solidFill>
                          <a:effectLst/>
                          <a:latin typeface="Avenir Next Demi Bold"/>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929292"/>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313131"/>
                          </a:solidFill>
                          <a:effectLst/>
                          <a:latin typeface="Avenir Next Demi Bold"/>
                        </a:rPr>
                        <a:t>Description</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929292"/>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313131"/>
                          </a:solidFill>
                          <a:effectLst/>
                          <a:latin typeface="Avenir Next Demi Bold"/>
                        </a:rPr>
                        <a:t>Date</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929292"/>
                      </a:solidFill>
                      <a:prstDash val="solid"/>
                      <a:round/>
                      <a:headEnd type="none" w="med" len="med"/>
                      <a:tailEnd type="none" w="med" len="med"/>
                    </a:lnB>
                    <a:solidFill>
                      <a:srgbClr val="FFFFFF"/>
                    </a:solidFill>
                  </a:tcPr>
                </a:tc>
                <a:tc>
                  <a:txBody>
                    <a:bodyPr/>
                    <a:lstStyle/>
                    <a:p>
                      <a:pPr algn="l" fontAlgn="ctr"/>
                      <a:r>
                        <a:rPr lang="en-US" sz="800" b="0" i="0" u="none" strike="noStrike" dirty="0">
                          <a:solidFill>
                            <a:srgbClr val="313131"/>
                          </a:solidFill>
                          <a:effectLst/>
                          <a:latin typeface="Avenir Next Demi Bold"/>
                        </a:rPr>
                        <a:t>Task</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E3E3E3"/>
                      </a:solidFill>
                      <a:prstDash val="solid"/>
                      <a:round/>
                      <a:headEnd type="none" w="med" len="med"/>
                      <a:tailEnd type="none" w="med" len="med"/>
                    </a:lnT>
                    <a:lnB w="6350" cap="flat" cmpd="sng" algn="ctr">
                      <a:solidFill>
                        <a:srgbClr val="929292"/>
                      </a:solidFill>
                      <a:prstDash val="solid"/>
                      <a:round/>
                      <a:headEnd type="none" w="med" len="med"/>
                      <a:tailEnd type="none" w="med" len="med"/>
                    </a:lnB>
                    <a:solidFill>
                      <a:srgbClr val="FFFFFF"/>
                    </a:solidFill>
                  </a:tcPr>
                </a:tc>
                <a:extLst>
                  <a:ext uri="{0D108BD9-81ED-4DB2-BD59-A6C34878D82A}">
                    <a16:rowId xmlns:a16="http://schemas.microsoft.com/office/drawing/2014/main" val="3081887922"/>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929292"/>
                      </a:solidFill>
                      <a:prstDash val="solid"/>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venir Next Regular"/>
                        </a:rPr>
                        <a:t>Induction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929292"/>
                      </a:solidFill>
                      <a:prstDash val="solid"/>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929292"/>
                      </a:solidFill>
                      <a:prstDash val="solid"/>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Sponsor and Red Badge Scheduled by Program Chair and President, receive badge, pin, 4 way test and Objectives of Rotary</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929292"/>
                      </a:solidFill>
                      <a:prstDash val="solid"/>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211527770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Welcome Letter</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Letter From Club Secretary Jon Winston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832376318"/>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Club Runner Access and overview with sponsor, mentors, Membership Co-Chair</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43784250"/>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Red Badge Orientation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Sponsor, Mentor and Membership Co-Chair- go over Checklist, Mentorship Program, Acronyms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2003393443"/>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Photo Taken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See Roger Swenson or take one yourself and post</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79010631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3467047516"/>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AAAAA"/>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Pay Dues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Club and The RF (separate checks)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619771531"/>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894679200"/>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venir Next Regular"/>
                        </a:rPr>
                        <a:t>Club Service</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321803661"/>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Greeter</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Serve as Greeter-introduce yourself, welcome members, guests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88544521"/>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Pledge/Invocation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Lead club in Pledge and give a non-religious thought of the day to be inspirational, motivational, remembrance etc</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73195262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Assist Secretary</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Sit with Secretary, introduce self,  help sell raffle tickets, welcome members and guests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718906415"/>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Bio</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Give 7-10 min personal background talk</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00801738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Share a moment</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Optional - not part of Red Badge Requirements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698497904"/>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Help with Room Set-up/take down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Arrive early or stay late to help with room set up take down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3872621546"/>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2264363028"/>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venir Next Regular"/>
                        </a:rPr>
                        <a:t>Rotary Engagement</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52212891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Board meeting</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attend one board meeting</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273610473"/>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Visit clubs</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visit 2 clubs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2131064792"/>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Committee</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review list of committees with Sponsor/mentors and join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1750781846"/>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District Event</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attend District Event</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1455230387"/>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Youth Protection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Log into RI Youth Protection Program and complete certification</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2481732034"/>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3014146090"/>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3045306366"/>
                  </a:ext>
                </a:extLst>
              </a:tr>
              <a:tr h="185057">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Sponsor</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FFFFF"/>
                    </a:solidFill>
                  </a:tcPr>
                </a:tc>
                <a:extLst>
                  <a:ext uri="{0D108BD9-81ED-4DB2-BD59-A6C34878D82A}">
                    <a16:rowId xmlns:a16="http://schemas.microsoft.com/office/drawing/2014/main" val="4073231162"/>
                  </a:ext>
                </a:extLst>
              </a:tr>
              <a:tr h="30949">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E3E3E3"/>
                      </a:solidFill>
                      <a:prstDash val="solid"/>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Mentor</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ADADAD"/>
                      </a:solidFill>
                      <a:prstDash val="dot"/>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tc>
                  <a:txBody>
                    <a:bodyPr/>
                    <a:lstStyle/>
                    <a:p>
                      <a:pPr algn="l" fontAlgn="ctr"/>
                      <a:r>
                        <a:rPr lang="en-US" sz="800" b="0" i="0" u="none" strike="noStrike" dirty="0">
                          <a:solidFill>
                            <a:srgbClr val="000000"/>
                          </a:solidFill>
                          <a:effectLst/>
                          <a:latin typeface="Avenir Next Regular"/>
                        </a:rPr>
                        <a:t> </a:t>
                      </a:r>
                    </a:p>
                  </a:txBody>
                  <a:tcPr marL="1044" marR="1044" marT="1044" marB="0" anchor="ctr">
                    <a:lnL w="6350" cap="flat" cmpd="sng" algn="ctr">
                      <a:solidFill>
                        <a:srgbClr val="ADADAD"/>
                      </a:solidFill>
                      <a:prstDash val="dot"/>
                      <a:round/>
                      <a:headEnd type="none" w="med" len="med"/>
                      <a:tailEnd type="none" w="med" len="med"/>
                    </a:lnL>
                    <a:lnR w="6350" cap="flat" cmpd="sng" algn="ctr">
                      <a:solidFill>
                        <a:srgbClr val="E3E3E3"/>
                      </a:solidFill>
                      <a:prstDash val="solid"/>
                      <a:round/>
                      <a:headEnd type="none" w="med" len="med"/>
                      <a:tailEnd type="none" w="med" len="med"/>
                    </a:lnR>
                    <a:lnT w="6350" cap="flat" cmpd="sng" algn="ctr">
                      <a:solidFill>
                        <a:srgbClr val="ADADAD"/>
                      </a:solidFill>
                      <a:prstDash val="dot"/>
                      <a:round/>
                      <a:headEnd type="none" w="med" len="med"/>
                      <a:tailEnd type="none" w="med" len="med"/>
                    </a:lnT>
                    <a:lnB w="6350" cap="flat" cmpd="sng" algn="ctr">
                      <a:solidFill>
                        <a:srgbClr val="ADADAD"/>
                      </a:solidFill>
                      <a:prstDash val="dot"/>
                      <a:round/>
                      <a:headEnd type="none" w="med" len="med"/>
                      <a:tailEnd type="none" w="med" len="med"/>
                    </a:lnB>
                    <a:solidFill>
                      <a:srgbClr val="F4F9F7"/>
                    </a:solidFill>
                  </a:tcPr>
                </a:tc>
                <a:extLst>
                  <a:ext uri="{0D108BD9-81ED-4DB2-BD59-A6C34878D82A}">
                    <a16:rowId xmlns:a16="http://schemas.microsoft.com/office/drawing/2014/main" val="938160117"/>
                  </a:ext>
                </a:extLst>
              </a:tr>
            </a:tbl>
          </a:graphicData>
        </a:graphic>
      </p:graphicFrame>
    </p:spTree>
    <p:extLst>
      <p:ext uri="{BB962C8B-B14F-4D97-AF65-F5344CB8AC3E}">
        <p14:creationId xmlns:p14="http://schemas.microsoft.com/office/powerpoint/2010/main" val="10302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37193092"/>
              </p:ext>
            </p:extLst>
          </p:nvPr>
        </p:nvGraphicFramePr>
        <p:xfrm>
          <a:off x="381000" y="1772581"/>
          <a:ext cx="11506200" cy="4119244"/>
        </p:xfrm>
        <a:graphic>
          <a:graphicData uri="http://schemas.openxmlformats.org/drawingml/2006/table">
            <a:tbl>
              <a:tblPr firstRow="1" bandRow="1">
                <a:tableStyleId>{5940675A-B579-460E-94D1-54222C63F5DA}</a:tableStyleId>
              </a:tblPr>
              <a:tblGrid>
                <a:gridCol w="3326548">
                  <a:extLst>
                    <a:ext uri="{9D8B030D-6E8A-4147-A177-3AD203B41FA5}">
                      <a16:colId xmlns:a16="http://schemas.microsoft.com/office/drawing/2014/main" val="1055461942"/>
                    </a:ext>
                  </a:extLst>
                </a:gridCol>
                <a:gridCol w="8179652">
                  <a:extLst>
                    <a:ext uri="{9D8B030D-6E8A-4147-A177-3AD203B41FA5}">
                      <a16:colId xmlns:a16="http://schemas.microsoft.com/office/drawing/2014/main" val="2120490490"/>
                    </a:ext>
                  </a:extLst>
                </a:gridCol>
              </a:tblGrid>
              <a:tr h="0">
                <a:tc>
                  <a:txBody>
                    <a:bodyPr/>
                    <a:lstStyle/>
                    <a:p>
                      <a:pPr algn="ctr"/>
                      <a:r>
                        <a:rPr lang="en-US" sz="2400" dirty="0"/>
                        <a:t>Send Date</a:t>
                      </a:r>
                    </a:p>
                  </a:txBody>
                  <a:tcPr anchor="ctr">
                    <a:solidFill>
                      <a:schemeClr val="bg1">
                        <a:lumMod val="95000"/>
                      </a:schemeClr>
                    </a:solidFill>
                  </a:tcPr>
                </a:tc>
                <a:tc>
                  <a:txBody>
                    <a:bodyPr/>
                    <a:lstStyle/>
                    <a:p>
                      <a:pPr algn="ctr"/>
                      <a:r>
                        <a:rPr lang="en-US" sz="2400" dirty="0"/>
                        <a:t>Message &amp; Call to Action</a:t>
                      </a:r>
                    </a:p>
                  </a:txBody>
                  <a:tcPr anchor="ctr">
                    <a:solidFill>
                      <a:schemeClr val="bg1">
                        <a:lumMod val="95000"/>
                      </a:schemeClr>
                    </a:solidFill>
                  </a:tcPr>
                </a:tc>
                <a:extLst>
                  <a:ext uri="{0D108BD9-81ED-4DB2-BD59-A6C34878D82A}">
                    <a16:rowId xmlns:a16="http://schemas.microsoft.com/office/drawing/2014/main" val="4092651570"/>
                  </a:ext>
                </a:extLst>
              </a:tr>
              <a:tr h="564991">
                <a:tc>
                  <a:txBody>
                    <a:bodyPr/>
                    <a:lstStyle/>
                    <a:p>
                      <a:r>
                        <a:rPr lang="en-US" sz="2000" dirty="0">
                          <a:solidFill>
                            <a:schemeClr val="tx1"/>
                          </a:solidFill>
                        </a:rPr>
                        <a:t>Day</a:t>
                      </a:r>
                      <a:r>
                        <a:rPr lang="en-US" sz="2000" baseline="0" dirty="0">
                          <a:solidFill>
                            <a:schemeClr val="tx1"/>
                          </a:solidFill>
                        </a:rPr>
                        <a:t> 1 of Admit</a:t>
                      </a:r>
                      <a:endParaRPr lang="en-US" sz="2000" dirty="0">
                        <a:solidFill>
                          <a:schemeClr val="tx1"/>
                        </a:solidFill>
                      </a:endParaRPr>
                    </a:p>
                  </a:txBody>
                  <a:tcPr/>
                </a:tc>
                <a:tc>
                  <a:txBody>
                    <a:bodyPr/>
                    <a:lstStyle/>
                    <a:p>
                      <a:pPr algn="l"/>
                      <a:r>
                        <a:rPr lang="en-US" sz="2000" dirty="0">
                          <a:solidFill>
                            <a:schemeClr val="tx1"/>
                          </a:solidFill>
                        </a:rPr>
                        <a:t>Welcome</a:t>
                      </a:r>
                      <a:r>
                        <a:rPr lang="en-US" sz="2000" baseline="0" dirty="0">
                          <a:solidFill>
                            <a:schemeClr val="tx1"/>
                          </a:solidFill>
                        </a:rPr>
                        <a:t> to Rotary; Video; Create a My Rotary account</a:t>
                      </a:r>
                      <a:endParaRPr lang="en-US" sz="2000" dirty="0">
                        <a:solidFill>
                          <a:schemeClr val="tx1"/>
                        </a:solidFill>
                      </a:endParaRPr>
                    </a:p>
                  </a:txBody>
                  <a:tcPr/>
                </a:tc>
                <a:extLst>
                  <a:ext uri="{0D108BD9-81ED-4DB2-BD59-A6C34878D82A}">
                    <a16:rowId xmlns:a16="http://schemas.microsoft.com/office/drawing/2014/main" val="4230576306"/>
                  </a:ext>
                </a:extLst>
              </a:tr>
              <a:tr h="564991">
                <a:tc>
                  <a:txBody>
                    <a:bodyPr/>
                    <a:lstStyle/>
                    <a:p>
                      <a:r>
                        <a:rPr lang="en-US" sz="2000" dirty="0">
                          <a:solidFill>
                            <a:schemeClr val="tx1"/>
                          </a:solidFill>
                        </a:rPr>
                        <a:t>Day 7 after Admit</a:t>
                      </a:r>
                    </a:p>
                  </a:txBody>
                  <a:tcPr/>
                </a:tc>
                <a:tc>
                  <a:txBody>
                    <a:bodyPr/>
                    <a:lstStyle/>
                    <a:p>
                      <a:pPr algn="l"/>
                      <a:r>
                        <a:rPr lang="en-US" sz="2000" dirty="0">
                          <a:solidFill>
                            <a:schemeClr val="tx1"/>
                          </a:solidFill>
                        </a:rPr>
                        <a:t>Rotary Basics; Ideas for new members</a:t>
                      </a:r>
                    </a:p>
                  </a:txBody>
                  <a:tcPr/>
                </a:tc>
                <a:extLst>
                  <a:ext uri="{0D108BD9-81ED-4DB2-BD59-A6C34878D82A}">
                    <a16:rowId xmlns:a16="http://schemas.microsoft.com/office/drawing/2014/main" val="3551908137"/>
                  </a:ext>
                </a:extLst>
              </a:tr>
              <a:tr h="564991">
                <a:tc>
                  <a:txBody>
                    <a:bodyPr/>
                    <a:lstStyle/>
                    <a:p>
                      <a:r>
                        <a:rPr lang="en-US" sz="2000" dirty="0">
                          <a:solidFill>
                            <a:schemeClr val="tx1"/>
                          </a:solidFill>
                        </a:rPr>
                        <a:t>Day 30 after Admit</a:t>
                      </a:r>
                    </a:p>
                  </a:txBody>
                  <a:tcPr/>
                </a:tc>
                <a:tc>
                  <a:txBody>
                    <a:bodyPr/>
                    <a:lstStyle/>
                    <a:p>
                      <a:pPr algn="l"/>
                      <a:r>
                        <a:rPr lang="en-US" sz="2000" dirty="0">
                          <a:solidFill>
                            <a:schemeClr val="tx1"/>
                          </a:solidFill>
                        </a:rPr>
                        <a:t>Get more out of your membership;</a:t>
                      </a:r>
                      <a:r>
                        <a:rPr lang="en-US" sz="2000" baseline="0" dirty="0">
                          <a:solidFill>
                            <a:schemeClr val="tx1"/>
                          </a:solidFill>
                        </a:rPr>
                        <a:t> interactive questionnaire to present specific resources and opportunities relevant to individual user</a:t>
                      </a:r>
                      <a:endParaRPr lang="en-US" sz="2000" dirty="0">
                        <a:solidFill>
                          <a:schemeClr val="tx1"/>
                        </a:solidFill>
                      </a:endParaRPr>
                    </a:p>
                  </a:txBody>
                  <a:tcPr/>
                </a:tc>
                <a:extLst>
                  <a:ext uri="{0D108BD9-81ED-4DB2-BD59-A6C34878D82A}">
                    <a16:rowId xmlns:a16="http://schemas.microsoft.com/office/drawing/2014/main" val="3349669021"/>
                  </a:ext>
                </a:extLst>
              </a:tr>
              <a:tr h="564991">
                <a:tc>
                  <a:txBody>
                    <a:bodyPr/>
                    <a:lstStyle/>
                    <a:p>
                      <a:r>
                        <a:rPr lang="en-US" sz="2000" dirty="0">
                          <a:solidFill>
                            <a:schemeClr val="tx1"/>
                          </a:solidFill>
                        </a:rPr>
                        <a:t>Day 90 after Admit</a:t>
                      </a:r>
                    </a:p>
                  </a:txBody>
                  <a:tcPr/>
                </a:tc>
                <a:tc>
                  <a:txBody>
                    <a:bodyPr/>
                    <a:lstStyle/>
                    <a:p>
                      <a:pPr algn="l"/>
                      <a:r>
                        <a:rPr lang="en-US" sz="2000" dirty="0">
                          <a:solidFill>
                            <a:schemeClr val="tx1"/>
                          </a:solidFill>
                        </a:rPr>
                        <a:t>Make an Impact, Find Connections; Polio, Rotary Action Groups, Rotary Fellowships</a:t>
                      </a:r>
                    </a:p>
                  </a:txBody>
                  <a:tcPr/>
                </a:tc>
                <a:extLst>
                  <a:ext uri="{0D108BD9-81ED-4DB2-BD59-A6C34878D82A}">
                    <a16:rowId xmlns:a16="http://schemas.microsoft.com/office/drawing/2014/main" val="3215696913"/>
                  </a:ext>
                </a:extLst>
              </a:tr>
              <a:tr h="564991">
                <a:tc>
                  <a:txBody>
                    <a:bodyPr/>
                    <a:lstStyle/>
                    <a:p>
                      <a:r>
                        <a:rPr lang="en-US" sz="2000" dirty="0">
                          <a:solidFill>
                            <a:schemeClr val="tx1"/>
                          </a:solidFill>
                        </a:rPr>
                        <a:t>Day 180 after Admit</a:t>
                      </a:r>
                    </a:p>
                  </a:txBody>
                  <a:tcPr/>
                </a:tc>
                <a:tc>
                  <a:txBody>
                    <a:bodyPr/>
                    <a:lstStyle/>
                    <a:p>
                      <a:pPr algn="l"/>
                      <a:r>
                        <a:rPr lang="en-US" sz="2000" dirty="0">
                          <a:solidFill>
                            <a:schemeClr val="tx1"/>
                          </a:solidFill>
                        </a:rPr>
                        <a:t>The Rotary Foundation; Rotary Direct; Donor recognition</a:t>
                      </a:r>
                      <a:r>
                        <a:rPr lang="en-US" sz="2000" baseline="0" dirty="0">
                          <a:solidFill>
                            <a:schemeClr val="tx1"/>
                          </a:solidFill>
                        </a:rPr>
                        <a:t> opportunities</a:t>
                      </a:r>
                      <a:endParaRPr lang="en-US" sz="2000" dirty="0">
                        <a:solidFill>
                          <a:schemeClr val="tx1"/>
                        </a:solidFill>
                      </a:endParaRPr>
                    </a:p>
                  </a:txBody>
                  <a:tcPr/>
                </a:tc>
                <a:extLst>
                  <a:ext uri="{0D108BD9-81ED-4DB2-BD59-A6C34878D82A}">
                    <a16:rowId xmlns:a16="http://schemas.microsoft.com/office/drawing/2014/main" val="4073728228"/>
                  </a:ext>
                </a:extLst>
              </a:tr>
              <a:tr h="564991">
                <a:tc>
                  <a:txBody>
                    <a:bodyPr/>
                    <a:lstStyle/>
                    <a:p>
                      <a:r>
                        <a:rPr lang="en-US" sz="2000" dirty="0">
                          <a:solidFill>
                            <a:schemeClr val="tx1"/>
                          </a:solidFill>
                        </a:rPr>
                        <a:t>Day 365 after Admit</a:t>
                      </a:r>
                    </a:p>
                  </a:txBody>
                  <a:tcPr/>
                </a:tc>
                <a:tc>
                  <a:txBody>
                    <a:bodyPr/>
                    <a:lstStyle/>
                    <a:p>
                      <a:pPr algn="l"/>
                      <a:r>
                        <a:rPr lang="en-US" sz="2000" dirty="0">
                          <a:solidFill>
                            <a:schemeClr val="tx1"/>
                          </a:solidFill>
                        </a:rPr>
                        <a:t>Happy Rota-versary; Refer a new member</a:t>
                      </a:r>
                    </a:p>
                  </a:txBody>
                  <a:tcPr/>
                </a:tc>
                <a:extLst>
                  <a:ext uri="{0D108BD9-81ED-4DB2-BD59-A6C34878D82A}">
                    <a16:rowId xmlns:a16="http://schemas.microsoft.com/office/drawing/2014/main" val="2510678665"/>
                  </a:ext>
                </a:extLst>
              </a:tr>
            </a:tbl>
          </a:graphicData>
        </a:graphic>
      </p:graphicFrame>
      <p:sp>
        <p:nvSpPr>
          <p:cNvPr id="4" name="Title 3">
            <a:extLst>
              <a:ext uri="{FF2B5EF4-FFF2-40B4-BE49-F238E27FC236}">
                <a16:creationId xmlns:a16="http://schemas.microsoft.com/office/drawing/2014/main" id="{68B8C4A8-C2AE-7B3B-EB4D-5CC2CC761994}"/>
              </a:ext>
            </a:extLst>
          </p:cNvPr>
          <p:cNvSpPr>
            <a:spLocks noGrp="1"/>
          </p:cNvSpPr>
          <p:nvPr>
            <p:ph type="title"/>
          </p:nvPr>
        </p:nvSpPr>
        <p:spPr/>
        <p:txBody>
          <a:bodyPr>
            <a:normAutofit fontScale="90000"/>
          </a:bodyPr>
          <a:lstStyle/>
          <a:p>
            <a:r>
              <a:rPr lang="en-US" dirty="0"/>
              <a:t>Rotary International </a:t>
            </a:r>
            <a:r>
              <a:rPr lang="en-US" sz="1600" dirty="0"/>
              <a:t>(English)</a:t>
            </a:r>
            <a:br>
              <a:rPr lang="en-US" dirty="0"/>
            </a:br>
            <a:r>
              <a:rPr lang="en-US" dirty="0"/>
              <a:t>deploying a new touch-points pilot</a:t>
            </a:r>
          </a:p>
        </p:txBody>
      </p:sp>
    </p:spTree>
    <p:extLst>
      <p:ext uri="{BB962C8B-B14F-4D97-AF65-F5344CB8AC3E}">
        <p14:creationId xmlns:p14="http://schemas.microsoft.com/office/powerpoint/2010/main" val="423180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993642" y="2343"/>
            <a:ext cx="6198358" cy="6858000"/>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 name="Subtitle 3"/>
          <p:cNvSpPr>
            <a:spLocks noGrp="1"/>
          </p:cNvSpPr>
          <p:nvPr>
            <p:ph type="subTitle" idx="4294967295"/>
          </p:nvPr>
        </p:nvSpPr>
        <p:spPr>
          <a:xfrm>
            <a:off x="6258528" y="198438"/>
            <a:ext cx="5933472" cy="679450"/>
          </a:xfrm>
          <a:prstGeom prst="rect">
            <a:avLst/>
          </a:prstGeom>
        </p:spPr>
        <p:txBody>
          <a:bodyPr>
            <a:noAutofit/>
          </a:bodyPr>
          <a:lstStyle/>
          <a:p>
            <a:pPr marL="0" indent="0">
              <a:lnSpc>
                <a:spcPct val="100000"/>
              </a:lnSpc>
              <a:buNone/>
            </a:pPr>
            <a:r>
              <a:rPr lang="en-US" sz="3000" b="1" dirty="0">
                <a:latin typeface="Times New Roman" panose="02020603050405020304" pitchFamily="18" charset="0"/>
                <a:cs typeface="Times New Roman" panose="02020603050405020304" pitchFamily="18" charset="0"/>
              </a:rPr>
              <a:t>With Rotary you can</a:t>
            </a:r>
            <a:r>
              <a:rPr lang="en-US" sz="3000"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a:p>
            <a:pPr>
              <a:lnSpc>
                <a:spcPct val="100000"/>
              </a:lnSpc>
            </a:pPr>
            <a:endParaRPr lang="en-US" sz="1800" b="1" dirty="0">
              <a:latin typeface="Times New Roman" panose="02020603050405020304" pitchFamily="18" charset="0"/>
              <a:cs typeface="Times New Roman" panose="02020603050405020304" pitchFamily="18" charset="0"/>
            </a:endParaRPr>
          </a:p>
          <a:p>
            <a:endParaRPr lang="en-US" sz="2400" dirty="0"/>
          </a:p>
        </p:txBody>
      </p:sp>
      <p:grpSp>
        <p:nvGrpSpPr>
          <p:cNvPr id="22" name="Group 21"/>
          <p:cNvGrpSpPr/>
          <p:nvPr/>
        </p:nvGrpSpPr>
        <p:grpSpPr>
          <a:xfrm>
            <a:off x="82193" y="327544"/>
            <a:ext cx="5820473" cy="6328084"/>
            <a:chOff x="3296211" y="128186"/>
            <a:chExt cx="3033753" cy="445346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133" y="128186"/>
              <a:ext cx="2751295" cy="858565"/>
            </a:xfrm>
            <a:prstGeom prst="rect">
              <a:avLst/>
            </a:prstGeom>
            <a:ln w="25400">
              <a:solidFill>
                <a:schemeClr val="accent1">
                  <a:shade val="50000"/>
                </a:schemeClr>
              </a:solidFill>
            </a:ln>
          </p:spPr>
        </p:pic>
        <p:sp>
          <p:nvSpPr>
            <p:cNvPr id="11" name="Rectangle 10"/>
            <p:cNvSpPr/>
            <p:nvPr/>
          </p:nvSpPr>
          <p:spPr>
            <a:xfrm>
              <a:off x="3337133" y="1098035"/>
              <a:ext cx="2992831" cy="1624511"/>
            </a:xfrm>
            <a:prstGeom prst="rect">
              <a:avLst/>
            </a:prstGeom>
          </p:spPr>
          <p:txBody>
            <a:bodyPr wrap="square">
              <a:spAutoFit/>
            </a:bodyPr>
            <a:lstStyle/>
            <a:p>
              <a:r>
                <a:rPr lang="en-US" b="1" dirty="0"/>
                <a:t>At Rotary, there’s a place for every person and every interest. For over 100 years, Rotary has led the way in service, leadership, and friendship. We’re an organization of 1.5 million diverse leaders that spans over 33,000 Rotary clubs in more than 200 countries.</a:t>
              </a:r>
            </a:p>
          </p:txBody>
        </p:sp>
        <p:sp>
          <p:nvSpPr>
            <p:cNvPr id="12" name="Rectangle 11"/>
            <p:cNvSpPr/>
            <p:nvPr/>
          </p:nvSpPr>
          <p:spPr>
            <a:xfrm>
              <a:off x="3296211" y="2469788"/>
              <a:ext cx="3033753" cy="2111864"/>
            </a:xfrm>
            <a:prstGeom prst="rect">
              <a:avLst/>
            </a:prstGeom>
          </p:spPr>
          <p:txBody>
            <a:bodyPr wrap="square">
              <a:spAutoFit/>
            </a:bodyPr>
            <a:lstStyle/>
            <a:p>
              <a:r>
                <a:rPr lang="en-US" sz="2100" b="1" dirty="0">
                  <a:solidFill>
                    <a:schemeClr val="tx2"/>
                  </a:solidFill>
                  <a:latin typeface="Franklin Gothic Heavy" panose="020B0903020102020204" pitchFamily="34" charset="0"/>
                </a:rPr>
                <a:t>Join us and You will:</a:t>
              </a:r>
            </a:p>
            <a:p>
              <a:r>
                <a:rPr lang="en-US" sz="2100" b="1" dirty="0">
                  <a:solidFill>
                    <a:schemeClr val="tx2"/>
                  </a:solidFill>
                  <a:latin typeface="Franklin Gothic Heavy" panose="020B0903020102020204" pitchFamily="34" charset="0"/>
                </a:rPr>
                <a:t> </a:t>
              </a:r>
              <a:endParaRPr lang="en-US" sz="600" dirty="0">
                <a:solidFill>
                  <a:schemeClr val="tx2"/>
                </a:solidFill>
                <a:latin typeface="Franklin Gothic Heavy" panose="020B0903020102020204" pitchFamily="34" charset="0"/>
              </a:endParaRPr>
            </a:p>
            <a:p>
              <a:pPr marL="428625" indent="-428625">
                <a:buFont typeface="Wingdings" panose="05000000000000000000" pitchFamily="2" charset="2"/>
                <a:buChar char="ü"/>
              </a:pPr>
              <a:r>
                <a:rPr lang="en-US" sz="2100" b="1" dirty="0">
                  <a:solidFill>
                    <a:schemeClr val="tx2"/>
                  </a:solidFill>
                  <a:latin typeface="Franklin Gothic Heavy" panose="020B0903020102020204" pitchFamily="34" charset="0"/>
                </a:rPr>
                <a:t>Effect change within your community</a:t>
              </a:r>
              <a:endParaRPr lang="en-US" sz="2100" dirty="0">
                <a:solidFill>
                  <a:schemeClr val="tx2"/>
                </a:solidFill>
                <a:latin typeface="Franklin Gothic Heavy" panose="020B0903020102020204" pitchFamily="34" charset="0"/>
              </a:endParaRPr>
            </a:p>
            <a:p>
              <a:pPr marL="428625" indent="-428625">
                <a:buFont typeface="Wingdings" panose="05000000000000000000" pitchFamily="2" charset="2"/>
                <a:buChar char="ü"/>
              </a:pPr>
              <a:r>
                <a:rPr lang="en-US" sz="2100" b="1" dirty="0">
                  <a:solidFill>
                    <a:schemeClr val="tx2"/>
                  </a:solidFill>
                  <a:latin typeface="Franklin Gothic Heavy" panose="020B0903020102020204" pitchFamily="34" charset="0"/>
                </a:rPr>
                <a:t>Form new friendships and build your network</a:t>
              </a:r>
              <a:endParaRPr lang="en-US" sz="2100" dirty="0">
                <a:solidFill>
                  <a:schemeClr val="tx2"/>
                </a:solidFill>
                <a:latin typeface="Franklin Gothic Heavy" panose="020B0903020102020204" pitchFamily="34" charset="0"/>
              </a:endParaRPr>
            </a:p>
            <a:p>
              <a:pPr marL="428625" indent="-428625">
                <a:buFont typeface="Wingdings" panose="05000000000000000000" pitchFamily="2" charset="2"/>
                <a:buChar char="ü"/>
              </a:pPr>
              <a:r>
                <a:rPr lang="en-US" sz="2100" b="1" dirty="0">
                  <a:solidFill>
                    <a:schemeClr val="tx2"/>
                  </a:solidFill>
                  <a:latin typeface="Franklin Gothic Heavy" panose="020B0903020102020204" pitchFamily="34" charset="0"/>
                </a:rPr>
                <a:t>Make a global impact</a:t>
              </a:r>
              <a:endParaRPr lang="en-US" sz="2100" dirty="0">
                <a:solidFill>
                  <a:schemeClr val="tx2"/>
                </a:solidFill>
                <a:latin typeface="Franklin Gothic Heavy" panose="020B0903020102020204" pitchFamily="34" charset="0"/>
              </a:endParaRPr>
            </a:p>
            <a:p>
              <a:pPr marL="428625" indent="-428625">
                <a:buFont typeface="Wingdings" panose="05000000000000000000" pitchFamily="2" charset="2"/>
                <a:buChar char="ü"/>
              </a:pPr>
              <a:r>
                <a:rPr lang="en-US" sz="2100" b="1" dirty="0">
                  <a:solidFill>
                    <a:schemeClr val="tx2"/>
                  </a:solidFill>
                  <a:latin typeface="Franklin Gothic Heavy" panose="020B0903020102020204" pitchFamily="34" charset="0"/>
                </a:rPr>
                <a:t>Gain new skills and grow as a leader</a:t>
              </a:r>
              <a:endParaRPr lang="en-US" sz="2100" dirty="0">
                <a:solidFill>
                  <a:schemeClr val="tx2"/>
                </a:solidFill>
                <a:latin typeface="Franklin Gothic Heavy" panose="020B0903020102020204" pitchFamily="34" charset="0"/>
              </a:endParaRPr>
            </a:p>
          </p:txBody>
        </p:sp>
      </p:grpSp>
      <p:sp>
        <p:nvSpPr>
          <p:cNvPr id="13" name="Rectangle 3"/>
          <p:cNvSpPr>
            <a:spLocks noChangeArrowheads="1"/>
          </p:cNvSpPr>
          <p:nvPr/>
        </p:nvSpPr>
        <p:spPr bwMode="auto">
          <a:xfrm>
            <a:off x="6242279" y="724152"/>
            <a:ext cx="2590073"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altLang="en-US" sz="1650" b="1" dirty="0">
                <a:solidFill>
                  <a:srgbClr val="000000"/>
                </a:solidFill>
                <a:latin typeface="Calibri" pitchFamily="34" charset="0"/>
                <a:ea typeface="Times New Roman" pitchFamily="18" charset="0"/>
                <a:cs typeface="Calibri" pitchFamily="34" charset="0"/>
              </a:rPr>
              <a:t>Leverage your efforts,  working together to make a lasting change in your community </a:t>
            </a:r>
            <a:endParaRPr lang="en-US" altLang="en-US" sz="2100" dirty="0">
              <a:latin typeface="Arial" pitchFamily="34" charset="0"/>
              <a:cs typeface="Arial" pitchFamily="34" charset="0"/>
            </a:endParaRPr>
          </a:p>
        </p:txBody>
      </p:sp>
      <p:sp>
        <p:nvSpPr>
          <p:cNvPr id="14" name="Rectangle 6"/>
          <p:cNvSpPr>
            <a:spLocks noChangeArrowheads="1"/>
          </p:cNvSpPr>
          <p:nvPr/>
        </p:nvSpPr>
        <p:spPr bwMode="auto">
          <a:xfrm>
            <a:off x="8243585" y="2341889"/>
            <a:ext cx="2690439"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altLang="en-US" sz="1650" b="1" dirty="0">
                <a:solidFill>
                  <a:srgbClr val="000000"/>
                </a:solidFill>
                <a:latin typeface="Calibri" pitchFamily="34" charset="0"/>
                <a:ea typeface="Times New Roman" pitchFamily="18" charset="0"/>
                <a:cs typeface="Calibri" pitchFamily="34" charset="0"/>
              </a:rPr>
              <a:t>Change lives around the world, providing clean water, disease prevention, and conflict resolution.</a:t>
            </a:r>
            <a:endParaRPr lang="en-US" altLang="en-US" sz="2100" dirty="0">
              <a:latin typeface="Arial" pitchFamily="34" charset="0"/>
              <a:cs typeface="Arial" pitchFamily="34" charset="0"/>
            </a:endParaRPr>
          </a:p>
        </p:txBody>
      </p:sp>
      <p:sp>
        <p:nvSpPr>
          <p:cNvPr id="15" name="Rectangle 9"/>
          <p:cNvSpPr>
            <a:spLocks noChangeArrowheads="1"/>
          </p:cNvSpPr>
          <p:nvPr/>
        </p:nvSpPr>
        <p:spPr bwMode="auto">
          <a:xfrm>
            <a:off x="6258528" y="3546673"/>
            <a:ext cx="2717562" cy="140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altLang="en-US" sz="1650" b="1" dirty="0">
                <a:solidFill>
                  <a:srgbClr val="000000"/>
                </a:solidFill>
                <a:latin typeface="Calibri" pitchFamily="34" charset="0"/>
                <a:ea typeface="Times New Roman" pitchFamily="18" charset="0"/>
                <a:cs typeface="Calibri" pitchFamily="34" charset="0"/>
              </a:rPr>
              <a:t>Make new friends and business connections from a diverse group of people working toward a common cause.</a:t>
            </a:r>
            <a:endParaRPr lang="en-US" altLang="en-US" sz="2100" dirty="0">
              <a:latin typeface="Arial" pitchFamily="34" charset="0"/>
              <a:cs typeface="Arial" pitchFamily="34" charset="0"/>
            </a:endParaRPr>
          </a:p>
        </p:txBody>
      </p:sp>
      <p:sp>
        <p:nvSpPr>
          <p:cNvPr id="16" name="Rectangle 12"/>
          <p:cNvSpPr>
            <a:spLocks noChangeArrowheads="1"/>
          </p:cNvSpPr>
          <p:nvPr/>
        </p:nvSpPr>
        <p:spPr bwMode="auto">
          <a:xfrm>
            <a:off x="7830056" y="5303041"/>
            <a:ext cx="3048872"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altLang="en-US" sz="1650" b="1" dirty="0">
                <a:solidFill>
                  <a:srgbClr val="000000"/>
                </a:solidFill>
                <a:latin typeface="Calibri" pitchFamily="34" charset="0"/>
                <a:ea typeface="Times New Roman" pitchFamily="18" charset="0"/>
                <a:cs typeface="Calibri" pitchFamily="34" charset="0"/>
              </a:rPr>
              <a:t>Develop skills in project management, public speaking, fund raising, and leadership</a:t>
            </a:r>
            <a:endParaRPr lang="en-US" altLang="en-US" sz="2100" dirty="0">
              <a:latin typeface="Arial" pitchFamily="34" charset="0"/>
              <a:cs typeface="Arial"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4203" y="883025"/>
            <a:ext cx="1587320" cy="135265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988" y="2016213"/>
            <a:ext cx="1842596" cy="1476837"/>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2786" y="3799839"/>
            <a:ext cx="1728441" cy="136639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9145" y="4946705"/>
            <a:ext cx="1380800" cy="162983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7819" y="6209617"/>
            <a:ext cx="890004" cy="358889"/>
          </a:xfrm>
          <a:prstGeom prst="rect">
            <a:avLst/>
          </a:prstGeom>
        </p:spPr>
      </p:pic>
    </p:spTree>
    <p:extLst>
      <p:ext uri="{BB962C8B-B14F-4D97-AF65-F5344CB8AC3E}">
        <p14:creationId xmlns:p14="http://schemas.microsoft.com/office/powerpoint/2010/main" val="2330021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2343"/>
            <a:ext cx="5850600" cy="6858000"/>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a:off x="9555707" y="240478"/>
            <a:ext cx="1125936" cy="47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8" dirty="0"/>
          </a:p>
        </p:txBody>
      </p:sp>
      <p:sp>
        <p:nvSpPr>
          <p:cNvPr id="3" name="Text Placeholder 2"/>
          <p:cNvSpPr>
            <a:spLocks noGrp="1"/>
          </p:cNvSpPr>
          <p:nvPr>
            <p:ph type="body" sz="quarter" idx="4294967295"/>
          </p:nvPr>
        </p:nvSpPr>
        <p:spPr>
          <a:xfrm>
            <a:off x="1510357" y="421415"/>
            <a:ext cx="3938588" cy="1607343"/>
          </a:xfrm>
        </p:spPr>
        <p:txBody>
          <a:bodyPr>
            <a:noAutofit/>
          </a:bodyPr>
          <a:lstStyle/>
          <a:p>
            <a:pPr marL="0" indent="0" algn="ctr">
              <a:buNone/>
            </a:pPr>
            <a:r>
              <a:rPr lang="en-US" sz="2700" b="1" dirty="0">
                <a:latin typeface="Times New Roman" panose="02020603050405020304" pitchFamily="18" charset="0"/>
                <a:cs typeface="Times New Roman" panose="02020603050405020304" pitchFamily="18" charset="0"/>
              </a:rPr>
              <a:t>Come Explore Rotary</a:t>
            </a:r>
          </a:p>
          <a:p>
            <a:pPr marL="0" indent="0" algn="ctr">
              <a:buNone/>
            </a:pPr>
            <a:endParaRPr lang="en-US" sz="750" b="1" dirty="0">
              <a:latin typeface="Times New Roman" panose="02020603050405020304" pitchFamily="18" charset="0"/>
              <a:cs typeface="Times New Roman" panose="02020603050405020304" pitchFamily="18" charset="0"/>
            </a:endParaRPr>
          </a:p>
          <a:p>
            <a:pPr marL="0" indent="0" algn="ctr">
              <a:lnSpc>
                <a:spcPct val="120000"/>
              </a:lnSpc>
              <a:spcBef>
                <a:spcPts val="0"/>
              </a:spcBef>
              <a:buNone/>
            </a:pPr>
            <a:r>
              <a:rPr lang="en-US" sz="2100" b="1" dirty="0">
                <a:latin typeface="Times New Roman" panose="02020603050405020304" pitchFamily="18" charset="0"/>
                <a:cs typeface="Times New Roman" panose="02020603050405020304" pitchFamily="18" charset="0"/>
              </a:rPr>
              <a:t>We have 62 clubs in the Bay Area and counting. Take your pick. Let us know what time, place and date suits you. We will help identify a club for you.</a:t>
            </a:r>
          </a:p>
        </p:txBody>
      </p:sp>
      <p:sp>
        <p:nvSpPr>
          <p:cNvPr id="4" name="Subtitle 3"/>
          <p:cNvSpPr>
            <a:spLocks noGrp="1"/>
          </p:cNvSpPr>
          <p:nvPr>
            <p:ph type="subTitle" idx="4294967295"/>
          </p:nvPr>
        </p:nvSpPr>
        <p:spPr>
          <a:xfrm>
            <a:off x="1539913" y="5451864"/>
            <a:ext cx="4382078" cy="1203384"/>
          </a:xfrm>
        </p:spPr>
        <p:txBody>
          <a:bodyPr>
            <a:normAutofit fontScale="92500" lnSpcReduction="10000"/>
          </a:bodyPr>
          <a:lstStyle/>
          <a:p>
            <a:r>
              <a:rPr lang="en-US" sz="2100" dirty="0">
                <a:latin typeface="Times New Roman" panose="02020603050405020304" pitchFamily="18" charset="0"/>
                <a:cs typeface="Times New Roman" panose="02020603050405020304" pitchFamily="18" charset="0"/>
              </a:rPr>
              <a:t>Scan using your cell phone and submit an interest in exploring any Rotary club.</a:t>
            </a:r>
          </a:p>
          <a:p>
            <a:r>
              <a:rPr lang="en-US" sz="2100" dirty="0">
                <a:latin typeface="Times New Roman" panose="02020603050405020304" pitchFamily="18" charset="0"/>
                <a:cs typeface="Times New Roman" panose="02020603050405020304" pitchFamily="18" charset="0"/>
              </a:rPr>
              <a:t>Go to RotaryDistrict5170.org for more information about what we do.</a:t>
            </a:r>
          </a:p>
          <a:p>
            <a:endParaRPr lang="en-US" sz="2363" dirty="0"/>
          </a:p>
          <a:p>
            <a:endParaRPr lang="en-US" sz="2363" dirty="0"/>
          </a:p>
          <a:p>
            <a:endParaRPr lang="en-US" sz="2363" dirty="0"/>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707" y="281972"/>
            <a:ext cx="1001597" cy="403887"/>
          </a:xfrm>
          <a:prstGeom prst="rect">
            <a:avLst/>
          </a:prstGeom>
        </p:spPr>
      </p:pic>
      <p:sp>
        <p:nvSpPr>
          <p:cNvPr id="2" name="TextBox 1"/>
          <p:cNvSpPr txBox="1"/>
          <p:nvPr/>
        </p:nvSpPr>
        <p:spPr>
          <a:xfrm>
            <a:off x="6280245" y="711574"/>
            <a:ext cx="3899858" cy="419667"/>
          </a:xfrm>
          <a:prstGeom prst="rect">
            <a:avLst/>
          </a:prstGeom>
          <a:noFill/>
        </p:spPr>
        <p:txBody>
          <a:bodyPr wrap="square" rtlCol="0">
            <a:spAutoFit/>
          </a:bodyPr>
          <a:lstStyle/>
          <a:p>
            <a:r>
              <a:rPr lang="en-US" sz="2127" b="1" dirty="0"/>
              <a:t>District 5170 welcomes you</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930" y="1182671"/>
            <a:ext cx="6151914" cy="547257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194" y="3285699"/>
            <a:ext cx="1908660" cy="190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41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12">
            <a:extLst>
              <a:ext uri="{FF2B5EF4-FFF2-40B4-BE49-F238E27FC236}">
                <a16:creationId xmlns:a16="http://schemas.microsoft.com/office/drawing/2014/main" id="{EFE65B3F-C0CB-277A-AA6A-F40F3BFBD9BB}"/>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8" name="Title 7">
            <a:extLst>
              <a:ext uri="{FF2B5EF4-FFF2-40B4-BE49-F238E27FC236}">
                <a16:creationId xmlns:a16="http://schemas.microsoft.com/office/drawing/2014/main" id="{7B59477E-8944-55DB-D0ED-820B8B83FF28}"/>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dirty="0">
                <a:solidFill>
                  <a:schemeClr val="tx1"/>
                </a:solidFill>
              </a:rPr>
              <a:t>Let’s reflect on these questions in relation to your Club:</a:t>
            </a:r>
          </a:p>
        </p:txBody>
      </p:sp>
      <p:sp>
        <p:nvSpPr>
          <p:cNvPr id="5" name="Slide Number Placeholder 4">
            <a:extLst>
              <a:ext uri="{FF2B5EF4-FFF2-40B4-BE49-F238E27FC236}">
                <a16:creationId xmlns:a16="http://schemas.microsoft.com/office/drawing/2014/main" id="{C8A8D89C-DA1A-040A-D87C-14F24E110A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7A94E25-127B-4C48-AF96-44BA7B823777}" type="slidenum">
              <a:rPr lang="en-US">
                <a:latin typeface="Calibri" panose="020F0502020204030204"/>
              </a:rPr>
              <a:pPr>
                <a:spcAft>
                  <a:spcPts val="600"/>
                </a:spcAft>
                <a:defRPr/>
              </a:pPr>
              <a:t>18</a:t>
            </a:fld>
            <a:endParaRPr lang="en-US" dirty="0">
              <a:latin typeface="Calibri" panose="020F0502020204030204"/>
            </a:endParaRPr>
          </a:p>
        </p:txBody>
      </p:sp>
      <p:graphicFrame>
        <p:nvGraphicFramePr>
          <p:cNvPr id="11" name="TextBox 6">
            <a:extLst>
              <a:ext uri="{FF2B5EF4-FFF2-40B4-BE49-F238E27FC236}">
                <a16:creationId xmlns:a16="http://schemas.microsoft.com/office/drawing/2014/main" id="{9FB12856-BF00-3C6B-81DD-9C5E6605A932}"/>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656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multi coloured wooden stick figures">
            <a:extLst>
              <a:ext uri="{FF2B5EF4-FFF2-40B4-BE49-F238E27FC236}">
                <a16:creationId xmlns:a16="http://schemas.microsoft.com/office/drawing/2014/main" id="{1BAFBBBD-37F2-4233-A566-6F76C7D4CB10}"/>
              </a:ext>
            </a:extLst>
          </p:cNvPr>
          <p:cNvPicPr>
            <a:picLocks noChangeAspect="1"/>
          </p:cNvPicPr>
          <p:nvPr/>
        </p:nvPicPr>
        <p:blipFill rotWithShape="1">
          <a:blip r:embed="rId2"/>
          <a:srcRect l="12192" r="26323"/>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6EA07D-28B7-ED35-23B8-1D9433923D1C}"/>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4000" dirty="0">
                <a:solidFill>
                  <a:schemeClr val="tx1"/>
                </a:solidFill>
              </a:rPr>
              <a:t>Agenda</a:t>
            </a:r>
          </a:p>
        </p:txBody>
      </p:sp>
      <p:sp>
        <p:nvSpPr>
          <p:cNvPr id="4" name="TextBox 3">
            <a:extLst>
              <a:ext uri="{FF2B5EF4-FFF2-40B4-BE49-F238E27FC236}">
                <a16:creationId xmlns:a16="http://schemas.microsoft.com/office/drawing/2014/main" id="{605365F7-E8D8-A899-C110-9C9EB0432DAB}"/>
              </a:ext>
            </a:extLst>
          </p:cNvPr>
          <p:cNvSpPr txBox="1"/>
          <p:nvPr/>
        </p:nvSpPr>
        <p:spPr>
          <a:xfrm>
            <a:off x="297950" y="2285995"/>
            <a:ext cx="5609689" cy="4435480"/>
          </a:xfrm>
          <a:prstGeom prst="rect">
            <a:avLst/>
          </a:prstGeom>
        </p:spPr>
        <p:txBody>
          <a:bodyPr vert="horz" lIns="91440" tIns="45720" rIns="91440" bIns="45720" rtlCol="0" anchor="ctr">
            <a:normAutofit fontScale="40000" lnSpcReduction="20000"/>
          </a:bodyPr>
          <a:lstStyle/>
          <a:p>
            <a:pPr marL="114300" indent="-342900">
              <a:lnSpc>
                <a:spcPct val="150000"/>
              </a:lnSpc>
              <a:spcAft>
                <a:spcPts val="600"/>
              </a:spcAft>
              <a:buFont typeface="Wingdings" panose="05000000000000000000" pitchFamily="2" charset="2"/>
              <a:buChar char="Ø"/>
            </a:pPr>
            <a:endParaRPr lang="en-US" sz="2000" dirty="0"/>
          </a:p>
          <a:p>
            <a:pPr marL="114300" indent="-342900">
              <a:lnSpc>
                <a:spcPct val="170000"/>
              </a:lnSpc>
              <a:spcAft>
                <a:spcPts val="600"/>
              </a:spcAft>
              <a:buFont typeface="Wingdings" panose="05000000000000000000" pitchFamily="2" charset="2"/>
              <a:buChar char="Ø"/>
            </a:pPr>
            <a:r>
              <a:rPr lang="en-US" sz="4200" b="1" dirty="0"/>
              <a:t>Rotary International Membership Trends</a:t>
            </a:r>
          </a:p>
          <a:p>
            <a:pPr marL="114300" indent="-342900">
              <a:lnSpc>
                <a:spcPct val="170000"/>
              </a:lnSpc>
              <a:spcAft>
                <a:spcPts val="600"/>
              </a:spcAft>
              <a:buFont typeface="Wingdings" panose="05000000000000000000" pitchFamily="2" charset="2"/>
              <a:buChar char="Ø"/>
            </a:pPr>
            <a:r>
              <a:rPr lang="en-US" sz="4200" b="1" dirty="0"/>
              <a:t>Insights on joining, staying and leaving</a:t>
            </a:r>
          </a:p>
          <a:p>
            <a:pPr marL="114300" indent="-342900">
              <a:lnSpc>
                <a:spcPct val="170000"/>
              </a:lnSpc>
              <a:spcAft>
                <a:spcPts val="600"/>
              </a:spcAft>
              <a:buFont typeface="Wingdings" panose="05000000000000000000" pitchFamily="2" charset="2"/>
              <a:buChar char="Ø"/>
            </a:pPr>
            <a:r>
              <a:rPr lang="en-US" sz="4200" b="1" dirty="0"/>
              <a:t>Insights on membership satisfaction and retention</a:t>
            </a:r>
          </a:p>
          <a:p>
            <a:pPr marL="114300" indent="-342900">
              <a:lnSpc>
                <a:spcPct val="170000"/>
              </a:lnSpc>
              <a:spcAft>
                <a:spcPts val="600"/>
              </a:spcAft>
              <a:buFont typeface="Wingdings" panose="05000000000000000000" pitchFamily="2" charset="2"/>
              <a:buChar char="Ø"/>
            </a:pPr>
            <a:r>
              <a:rPr lang="en-US" sz="4200" b="1" dirty="0"/>
              <a:t>Onboarding and membership stewardship for success</a:t>
            </a:r>
          </a:p>
          <a:p>
            <a:pPr marL="114300" indent="-342900">
              <a:lnSpc>
                <a:spcPct val="170000"/>
              </a:lnSpc>
              <a:spcAft>
                <a:spcPts val="600"/>
              </a:spcAft>
              <a:buFont typeface="Wingdings" panose="05000000000000000000" pitchFamily="2" charset="2"/>
              <a:buChar char="Ø"/>
            </a:pPr>
            <a:r>
              <a:rPr lang="en-US" sz="4200" b="1" dirty="0"/>
              <a:t>You belong Here Campaign</a:t>
            </a:r>
          </a:p>
          <a:p>
            <a:pPr marL="114300" indent="-342900">
              <a:lnSpc>
                <a:spcPct val="170000"/>
              </a:lnSpc>
              <a:spcAft>
                <a:spcPts val="600"/>
              </a:spcAft>
              <a:buFont typeface="Wingdings" panose="05000000000000000000" pitchFamily="2" charset="2"/>
              <a:buChar char="Ø"/>
            </a:pPr>
            <a:r>
              <a:rPr lang="en-US" sz="4200" b="1" dirty="0"/>
              <a:t>What is your experience?</a:t>
            </a:r>
          </a:p>
          <a:p>
            <a:pPr>
              <a:lnSpc>
                <a:spcPct val="150000"/>
              </a:lnSpc>
              <a:spcAft>
                <a:spcPts val="600"/>
              </a:spcAft>
            </a:pPr>
            <a:endParaRPr lang="en-US" sz="4200" dirty="0"/>
          </a:p>
          <a:p>
            <a:pPr indent="-228600">
              <a:lnSpc>
                <a:spcPct val="90000"/>
              </a:lnSpc>
              <a:spcAft>
                <a:spcPts val="600"/>
              </a:spcAft>
              <a:buFont typeface="Arial" panose="020B0604020202020204" pitchFamily="34" charset="0"/>
              <a:buChar char="•"/>
            </a:pPr>
            <a:endParaRPr lang="en-US" sz="4200" dirty="0"/>
          </a:p>
          <a:p>
            <a:pPr indent="-228600">
              <a:lnSpc>
                <a:spcPct val="90000"/>
              </a:lnSpc>
              <a:spcAft>
                <a:spcPts val="600"/>
              </a:spcAft>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80D208D5-4E09-555E-F2C2-42CA97B45B30}"/>
              </a:ext>
            </a:extLst>
          </p:cNvPr>
          <p:cNvSpPr>
            <a:spLocks noGrp="1"/>
          </p:cNvSpPr>
          <p:nvPr>
            <p:ph type="sldNum" sz="quarter" idx="12"/>
          </p:nvPr>
        </p:nvSpPr>
        <p:spPr>
          <a:xfrm>
            <a:off x="10515600" y="6356350"/>
            <a:ext cx="1462825" cy="365125"/>
          </a:xfrm>
        </p:spPr>
        <p:txBody>
          <a:bodyPr vert="horz" lIns="91440" tIns="45720" rIns="91440" bIns="45720" rtlCol="0" anchor="ctr">
            <a:normAutofit/>
          </a:bodyPr>
          <a:lstStyle/>
          <a:p>
            <a:pPr>
              <a:spcAft>
                <a:spcPts val="600"/>
              </a:spcAft>
              <a:defRPr/>
            </a:pPr>
            <a:fld id="{97A94E25-127B-4C48-AF96-44BA7B823777}" type="slidenum">
              <a:rPr lang="en-US">
                <a:solidFill>
                  <a:srgbClr val="FFFFFF"/>
                </a:solidFill>
                <a:latin typeface="Calibri" panose="020F0502020204030204"/>
              </a:rPr>
              <a:pPr>
                <a:spcAft>
                  <a:spcPts val="600"/>
                </a:spcAft>
                <a:defRPr/>
              </a:pPr>
              <a:t>2</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281870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Regional Membership Trends</a:t>
            </a:r>
            <a:br>
              <a:rPr lang="en-US" dirty="0"/>
            </a:br>
            <a:r>
              <a:rPr lang="en-US" sz="2800" dirty="0"/>
              <a:t>2010-2022</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4" name="TextBox 3">
            <a:extLst>
              <a:ext uri="{FF2B5EF4-FFF2-40B4-BE49-F238E27FC236}">
                <a16:creationId xmlns:a16="http://schemas.microsoft.com/office/drawing/2014/main" id="{47E2D730-A311-4A89-906C-26AB05059E41}"/>
              </a:ext>
            </a:extLst>
          </p:cNvPr>
          <p:cNvSpPr txBox="1"/>
          <p:nvPr/>
        </p:nvSpPr>
        <p:spPr>
          <a:xfrm>
            <a:off x="1428960" y="2177924"/>
            <a:ext cx="981359" cy="461665"/>
          </a:xfrm>
          <a:prstGeom prst="rect">
            <a:avLst/>
          </a:prstGeom>
          <a:noFill/>
        </p:spPr>
        <p:txBody>
          <a:bodyPr wrap="none" rtlCol="0">
            <a:spAutoFit/>
          </a:bodyPr>
          <a:lstStyle/>
          <a:p>
            <a:r>
              <a:rPr lang="en-US" sz="2400" b="1" dirty="0">
                <a:solidFill>
                  <a:srgbClr val="00B050"/>
                </a:solidFill>
              </a:rPr>
              <a:t>+30%</a:t>
            </a:r>
          </a:p>
        </p:txBody>
      </p:sp>
      <p:sp>
        <p:nvSpPr>
          <p:cNvPr id="5" name="TextBox 4">
            <a:extLst>
              <a:ext uri="{FF2B5EF4-FFF2-40B4-BE49-F238E27FC236}">
                <a16:creationId xmlns:a16="http://schemas.microsoft.com/office/drawing/2014/main" id="{243A64CA-5C2A-4BB0-8ADF-E5100ABC779E}"/>
              </a:ext>
            </a:extLst>
          </p:cNvPr>
          <p:cNvSpPr txBox="1"/>
          <p:nvPr/>
        </p:nvSpPr>
        <p:spPr>
          <a:xfrm>
            <a:off x="3291233" y="3834454"/>
            <a:ext cx="1007007" cy="461665"/>
          </a:xfrm>
          <a:prstGeom prst="rect">
            <a:avLst/>
          </a:prstGeom>
          <a:noFill/>
        </p:spPr>
        <p:txBody>
          <a:bodyPr wrap="none" rtlCol="0">
            <a:spAutoFit/>
          </a:bodyPr>
          <a:lstStyle/>
          <a:p>
            <a:r>
              <a:rPr lang="en-US" sz="2400" b="1" dirty="0">
                <a:solidFill>
                  <a:srgbClr val="FF0000"/>
                </a:solidFill>
              </a:rPr>
              <a:t>(28%)</a:t>
            </a:r>
          </a:p>
        </p:txBody>
      </p:sp>
      <p:sp>
        <p:nvSpPr>
          <p:cNvPr id="9" name="TextBox 8">
            <a:extLst>
              <a:ext uri="{FF2B5EF4-FFF2-40B4-BE49-F238E27FC236}">
                <a16:creationId xmlns:a16="http://schemas.microsoft.com/office/drawing/2014/main" id="{8E4C57A4-F45C-4AD7-AFA8-8F933BC3FB7F}"/>
              </a:ext>
            </a:extLst>
          </p:cNvPr>
          <p:cNvSpPr txBox="1"/>
          <p:nvPr/>
        </p:nvSpPr>
        <p:spPr>
          <a:xfrm>
            <a:off x="5187649" y="2639589"/>
            <a:ext cx="835485" cy="461665"/>
          </a:xfrm>
          <a:prstGeom prst="rect">
            <a:avLst/>
          </a:prstGeom>
          <a:noFill/>
        </p:spPr>
        <p:txBody>
          <a:bodyPr wrap="none" rtlCol="0">
            <a:spAutoFit/>
          </a:bodyPr>
          <a:lstStyle/>
          <a:p>
            <a:r>
              <a:rPr lang="en-US" sz="2400" b="1" dirty="0">
                <a:solidFill>
                  <a:srgbClr val="FF0000"/>
                </a:solidFill>
              </a:rPr>
              <a:t>(3%)</a:t>
            </a:r>
          </a:p>
        </p:txBody>
      </p:sp>
      <p:sp>
        <p:nvSpPr>
          <p:cNvPr id="10" name="TextBox 9">
            <a:extLst>
              <a:ext uri="{FF2B5EF4-FFF2-40B4-BE49-F238E27FC236}">
                <a16:creationId xmlns:a16="http://schemas.microsoft.com/office/drawing/2014/main" id="{E395F7E5-109A-40EE-B34D-6E4083BBB58F}"/>
              </a:ext>
            </a:extLst>
          </p:cNvPr>
          <p:cNvSpPr txBox="1"/>
          <p:nvPr/>
        </p:nvSpPr>
        <p:spPr>
          <a:xfrm>
            <a:off x="7052489" y="3455791"/>
            <a:ext cx="835485" cy="461665"/>
          </a:xfrm>
          <a:prstGeom prst="rect">
            <a:avLst/>
          </a:prstGeom>
          <a:noFill/>
        </p:spPr>
        <p:txBody>
          <a:bodyPr wrap="none" rtlCol="0">
            <a:spAutoFit/>
          </a:bodyPr>
          <a:lstStyle/>
          <a:p>
            <a:r>
              <a:rPr lang="en-US" sz="2400" b="1" dirty="0">
                <a:solidFill>
                  <a:srgbClr val="FF0000"/>
                </a:solidFill>
              </a:rPr>
              <a:t>(9%)</a:t>
            </a:r>
          </a:p>
        </p:txBody>
      </p:sp>
      <p:sp>
        <p:nvSpPr>
          <p:cNvPr id="16" name="TextBox 15">
            <a:extLst>
              <a:ext uri="{FF2B5EF4-FFF2-40B4-BE49-F238E27FC236}">
                <a16:creationId xmlns:a16="http://schemas.microsoft.com/office/drawing/2014/main" id="{F96D8413-FB49-4DFB-AD8D-AAF81FDE93F3}"/>
              </a:ext>
            </a:extLst>
          </p:cNvPr>
          <p:cNvSpPr txBox="1"/>
          <p:nvPr/>
        </p:nvSpPr>
        <p:spPr>
          <a:xfrm>
            <a:off x="8792725" y="3693929"/>
            <a:ext cx="1007007" cy="461665"/>
          </a:xfrm>
          <a:prstGeom prst="rect">
            <a:avLst/>
          </a:prstGeom>
          <a:noFill/>
        </p:spPr>
        <p:txBody>
          <a:bodyPr wrap="none" rtlCol="0">
            <a:spAutoFit/>
          </a:bodyPr>
          <a:lstStyle/>
          <a:p>
            <a:r>
              <a:rPr lang="en-US" sz="2400" b="1" dirty="0">
                <a:solidFill>
                  <a:srgbClr val="FF0000"/>
                </a:solidFill>
              </a:rPr>
              <a:t>(34%)</a:t>
            </a:r>
          </a:p>
        </p:txBody>
      </p:sp>
      <p:sp>
        <p:nvSpPr>
          <p:cNvPr id="17" name="TextBox 16">
            <a:extLst>
              <a:ext uri="{FF2B5EF4-FFF2-40B4-BE49-F238E27FC236}">
                <a16:creationId xmlns:a16="http://schemas.microsoft.com/office/drawing/2014/main" id="{5F0C81D2-0419-4EE7-88C7-D58DE1A16559}"/>
              </a:ext>
            </a:extLst>
          </p:cNvPr>
          <p:cNvSpPr txBox="1"/>
          <p:nvPr/>
        </p:nvSpPr>
        <p:spPr>
          <a:xfrm>
            <a:off x="10704231" y="2253646"/>
            <a:ext cx="1007007" cy="461665"/>
          </a:xfrm>
          <a:prstGeom prst="rect">
            <a:avLst/>
          </a:prstGeom>
          <a:noFill/>
        </p:spPr>
        <p:txBody>
          <a:bodyPr wrap="none" rtlCol="0">
            <a:spAutoFit/>
          </a:bodyPr>
          <a:lstStyle/>
          <a:p>
            <a:r>
              <a:rPr lang="en-US" sz="2400" b="1" dirty="0">
                <a:solidFill>
                  <a:srgbClr val="FF0000"/>
                </a:solidFill>
              </a:rPr>
              <a:t>(22%)</a:t>
            </a:r>
          </a:p>
        </p:txBody>
      </p:sp>
      <p:cxnSp>
        <p:nvCxnSpPr>
          <p:cNvPr id="7" name="Straight Arrow Connector 6">
            <a:extLst>
              <a:ext uri="{FF2B5EF4-FFF2-40B4-BE49-F238E27FC236}">
                <a16:creationId xmlns:a16="http://schemas.microsoft.com/office/drawing/2014/main" id="{C1C81CB3-9373-4E07-A594-7B1C7DA39EFC}"/>
              </a:ext>
            </a:extLst>
          </p:cNvPr>
          <p:cNvCxnSpPr>
            <a:cxnSpLocks/>
          </p:cNvCxnSpPr>
          <p:nvPr/>
        </p:nvCxnSpPr>
        <p:spPr>
          <a:xfrm flipV="1">
            <a:off x="1252834" y="2484478"/>
            <a:ext cx="1333612" cy="496982"/>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774CF9A-D9BE-4472-86AA-B6C5AD48A8EF}"/>
              </a:ext>
            </a:extLst>
          </p:cNvPr>
          <p:cNvCxnSpPr>
            <a:cxnSpLocks/>
          </p:cNvCxnSpPr>
          <p:nvPr/>
        </p:nvCxnSpPr>
        <p:spPr>
          <a:xfrm>
            <a:off x="3141239" y="4296119"/>
            <a:ext cx="1265298" cy="6687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5A4732-AA17-48B3-915C-C7620D2AF361}"/>
              </a:ext>
            </a:extLst>
          </p:cNvPr>
          <p:cNvCxnSpPr>
            <a:cxnSpLocks/>
          </p:cNvCxnSpPr>
          <p:nvPr/>
        </p:nvCxnSpPr>
        <p:spPr>
          <a:xfrm>
            <a:off x="4917766" y="3136927"/>
            <a:ext cx="1375253" cy="2539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056FC8-5F6F-45D5-9D76-202FC6C5777C}"/>
              </a:ext>
            </a:extLst>
          </p:cNvPr>
          <p:cNvCxnSpPr>
            <a:cxnSpLocks/>
          </p:cNvCxnSpPr>
          <p:nvPr/>
        </p:nvCxnSpPr>
        <p:spPr>
          <a:xfrm>
            <a:off x="6738007" y="3917456"/>
            <a:ext cx="1413216" cy="8879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33FCA2-5471-4903-A989-CAE59E822589}"/>
              </a:ext>
            </a:extLst>
          </p:cNvPr>
          <p:cNvCxnSpPr>
            <a:cxnSpLocks/>
          </p:cNvCxnSpPr>
          <p:nvPr/>
        </p:nvCxnSpPr>
        <p:spPr>
          <a:xfrm>
            <a:off x="8593432" y="4155594"/>
            <a:ext cx="1421425" cy="6806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234FA7-D5DF-4932-BD67-78B04268E8BB}"/>
              </a:ext>
            </a:extLst>
          </p:cNvPr>
          <p:cNvCxnSpPr>
            <a:cxnSpLocks/>
          </p:cNvCxnSpPr>
          <p:nvPr/>
        </p:nvCxnSpPr>
        <p:spPr>
          <a:xfrm>
            <a:off x="10521935" y="2694103"/>
            <a:ext cx="1371600" cy="35263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4D83F381-9777-405C-90F8-08E9E20B8D6A}"/>
              </a:ext>
            </a:extLst>
          </p:cNvPr>
          <p:cNvGraphicFramePr>
            <a:graphicFrameLocks/>
          </p:cNvGraphicFramePr>
          <p:nvPr/>
        </p:nvGraphicFramePr>
        <p:xfrm>
          <a:off x="39624" y="2484478"/>
          <a:ext cx="12188952" cy="4438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47140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Arial"/>
              <a:sym typeface="Arial"/>
            </a:endParaRPr>
          </a:p>
        </p:txBody>
      </p:sp>
      <p:sp>
        <p:nvSpPr>
          <p:cNvPr id="3" name="Title 2"/>
          <p:cNvSpPr>
            <a:spLocks noGrp="1"/>
          </p:cNvSpPr>
          <p:nvPr>
            <p:ph type="title"/>
          </p:nvPr>
        </p:nvSpPr>
        <p:spPr/>
        <p:txBody>
          <a:bodyPr/>
          <a:lstStyle/>
          <a:p>
            <a:r>
              <a:rPr lang="en-US" dirty="0"/>
              <a:t>Why Members Leave</a:t>
            </a:r>
          </a:p>
        </p:txBody>
      </p:sp>
      <p:pic>
        <p:nvPicPr>
          <p:cNvPr id="4" name="Picture 8" descr="Picture 8"/>
          <p:cNvPicPr>
            <a:picLocks noChangeAspect="1"/>
          </p:cNvPicPr>
          <p:nvPr/>
        </p:nvPicPr>
        <p:blipFill>
          <a:blip r:embed="rId3"/>
          <a:stretch>
            <a:fillRect/>
          </a:stretch>
        </p:blipFill>
        <p:spPr>
          <a:xfrm>
            <a:off x="570979" y="2077503"/>
            <a:ext cx="935090" cy="935090"/>
          </a:xfrm>
          <a:prstGeom prst="rect">
            <a:avLst/>
          </a:prstGeom>
          <a:ln w="12700">
            <a:miter lim="400000"/>
          </a:ln>
          <a:effectLst>
            <a:outerShdw blurRad="292100" dist="139700" dir="2700000" rotWithShape="0">
              <a:srgbClr val="333333">
                <a:alpha val="64999"/>
              </a:srgbClr>
            </a:outerShdw>
          </a:effectLst>
        </p:spPr>
      </p:pic>
      <p:pic>
        <p:nvPicPr>
          <p:cNvPr id="5" name="Picture 5" descr="Picture 5"/>
          <p:cNvPicPr>
            <a:picLocks noChangeAspect="1"/>
          </p:cNvPicPr>
          <p:nvPr/>
        </p:nvPicPr>
        <p:blipFill>
          <a:blip r:embed="rId4"/>
          <a:stretch>
            <a:fillRect/>
          </a:stretch>
        </p:blipFill>
        <p:spPr>
          <a:xfrm>
            <a:off x="459403" y="5135013"/>
            <a:ext cx="1158241" cy="1158241"/>
          </a:xfrm>
          <a:prstGeom prst="rect">
            <a:avLst/>
          </a:prstGeom>
          <a:ln w="12700">
            <a:miter lim="400000"/>
          </a:ln>
          <a:effectLst>
            <a:outerShdw blurRad="292100" dist="139700" dir="2700000" rotWithShape="0">
              <a:srgbClr val="333333">
                <a:alpha val="64999"/>
              </a:srgbClr>
            </a:outerShdw>
          </a:effectLst>
        </p:spPr>
      </p:pic>
      <p:sp>
        <p:nvSpPr>
          <p:cNvPr id="7" name="TextBox 6"/>
          <p:cNvSpPr txBox="1"/>
          <p:nvPr/>
        </p:nvSpPr>
        <p:spPr>
          <a:xfrm>
            <a:off x="2057400" y="2191105"/>
            <a:ext cx="8896350" cy="707886"/>
          </a:xfrm>
          <a:prstGeom prst="rect">
            <a:avLst/>
          </a:prstGeom>
          <a:noFill/>
        </p:spPr>
        <p:txBody>
          <a:bodyPr wrap="square" rtlCol="0">
            <a:spAutoFit/>
          </a:bodyPr>
          <a:lstStyle/>
          <a:p>
            <a:r>
              <a:rPr lang="en-US" sz="4000" dirty="0">
                <a:solidFill>
                  <a:schemeClr val="bg1"/>
                </a:solidFill>
              </a:rPr>
              <a:t>Club Environment &amp; Culture</a:t>
            </a:r>
          </a:p>
        </p:txBody>
      </p:sp>
      <p:sp>
        <p:nvSpPr>
          <p:cNvPr id="8" name="TextBox 7"/>
          <p:cNvSpPr txBox="1"/>
          <p:nvPr/>
        </p:nvSpPr>
        <p:spPr>
          <a:xfrm>
            <a:off x="2057400" y="5360190"/>
            <a:ext cx="8896350" cy="707886"/>
          </a:xfrm>
          <a:prstGeom prst="rect">
            <a:avLst/>
          </a:prstGeom>
          <a:noFill/>
        </p:spPr>
        <p:txBody>
          <a:bodyPr wrap="square" rtlCol="0">
            <a:spAutoFit/>
          </a:bodyPr>
          <a:lstStyle/>
          <a:p>
            <a:r>
              <a:rPr lang="en-US" sz="4000" dirty="0">
                <a:solidFill>
                  <a:schemeClr val="bg1"/>
                </a:solidFill>
              </a:rPr>
              <a:t>Financial &amp; Time Commitments</a:t>
            </a:r>
          </a:p>
        </p:txBody>
      </p:sp>
      <p:pic>
        <p:nvPicPr>
          <p:cNvPr id="9" name="Picture 9" descr="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114" y="3544394"/>
            <a:ext cx="1058818" cy="1058818"/>
          </a:xfrm>
          <a:prstGeom prst="rect">
            <a:avLst/>
          </a:prstGeom>
          <a:ln w="12700">
            <a:miter lim="400000"/>
          </a:ln>
          <a:effectLst>
            <a:outerShdw blurRad="292100" dist="139700" dir="2700000" rotWithShape="0">
              <a:srgbClr val="333333">
                <a:alpha val="64999"/>
              </a:srgbClr>
            </a:outerShdw>
          </a:effectLst>
        </p:spPr>
      </p:pic>
      <p:sp>
        <p:nvSpPr>
          <p:cNvPr id="10" name="TextBox 11"/>
          <p:cNvSpPr txBox="1"/>
          <p:nvPr/>
        </p:nvSpPr>
        <p:spPr>
          <a:xfrm>
            <a:off x="2161614" y="3732934"/>
            <a:ext cx="867910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FFFFFF"/>
                </a:solidFill>
                <a:latin typeface="Arial Narrow"/>
                <a:ea typeface="Arial Narrow"/>
                <a:cs typeface="Arial Narrow"/>
                <a:sym typeface="Arial Narrow"/>
              </a:defRPr>
            </a:pPr>
            <a:r>
              <a:rPr kumimoji="0"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Narrow"/>
              </a:rPr>
              <a:t>Unmet </a:t>
            </a: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Narrow"/>
              </a:rPr>
              <a:t>E</a:t>
            </a:r>
            <a:r>
              <a:rPr kumimoji="0"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Narrow"/>
              </a:rPr>
              <a:t>xpectations</a:t>
            </a:r>
          </a:p>
        </p:txBody>
      </p:sp>
    </p:spTree>
    <p:extLst>
      <p:ext uri="{BB962C8B-B14F-4D97-AF65-F5344CB8AC3E}">
        <p14:creationId xmlns:p14="http://schemas.microsoft.com/office/powerpoint/2010/main" val="380388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8BEDF-5F50-4308-80AA-6392374557D5}"/>
              </a:ext>
            </a:extLst>
          </p:cNvPr>
          <p:cNvPicPr>
            <a:picLocks noChangeAspect="1"/>
          </p:cNvPicPr>
          <p:nvPr/>
        </p:nvPicPr>
        <p:blipFill>
          <a:blip r:embed="rId3"/>
          <a:stretch>
            <a:fillRect/>
          </a:stretch>
        </p:blipFill>
        <p:spPr>
          <a:xfrm>
            <a:off x="6403213" y="294837"/>
            <a:ext cx="5458587" cy="6268325"/>
          </a:xfrm>
          <a:prstGeom prst="rect">
            <a:avLst/>
          </a:prstGeom>
        </p:spPr>
      </p:pic>
      <p:sp>
        <p:nvSpPr>
          <p:cNvPr id="3" name="Text Placeholder 2">
            <a:extLst>
              <a:ext uri="{FF2B5EF4-FFF2-40B4-BE49-F238E27FC236}">
                <a16:creationId xmlns:a16="http://schemas.microsoft.com/office/drawing/2014/main" id="{ECFC45EA-965D-43C2-B8D8-FC6713797DBF}"/>
              </a:ext>
            </a:extLst>
          </p:cNvPr>
          <p:cNvSpPr>
            <a:spLocks noGrp="1"/>
          </p:cNvSpPr>
          <p:nvPr>
            <p:ph type="body" sz="quarter" idx="14"/>
          </p:nvPr>
        </p:nvSpPr>
        <p:spPr>
          <a:xfrm>
            <a:off x="558800" y="2141538"/>
            <a:ext cx="5537200" cy="1135062"/>
          </a:xfrm>
        </p:spPr>
        <p:txBody>
          <a:bodyPr/>
          <a:lstStyle/>
          <a:p>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Rotarians are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Thinking</a:t>
            </a: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LeaVing</a:t>
            </a:r>
          </a:p>
        </p:txBody>
      </p:sp>
      <p:sp>
        <p:nvSpPr>
          <p:cNvPr id="5" name="Slide Number Placeholder 4">
            <a:extLst>
              <a:ext uri="{FF2B5EF4-FFF2-40B4-BE49-F238E27FC236}">
                <a16:creationId xmlns:a16="http://schemas.microsoft.com/office/drawing/2014/main" id="{4E2AB058-4BA6-44BB-95A6-C8972465684C}"/>
              </a:ext>
            </a:extLst>
          </p:cNvPr>
          <p:cNvSpPr>
            <a:spLocks noGrp="1"/>
          </p:cNvSpPr>
          <p:nvPr>
            <p:ph type="sldNum" sz="quarter" idx="15"/>
          </p:nvPr>
        </p:nvSpPr>
        <p:spPr/>
        <p:txBody>
          <a:bodyPr/>
          <a:lstStyle/>
          <a:p>
            <a:fld id="{97A94E25-127B-4C48-AF96-44BA7B823777}" type="slidenum">
              <a:rPr lang="en-US" smtClean="0"/>
              <a:pPr/>
              <a:t>5</a:t>
            </a:fld>
            <a:endParaRPr lang="en-US" dirty="0"/>
          </a:p>
        </p:txBody>
      </p:sp>
      <p:sp>
        <p:nvSpPr>
          <p:cNvPr id="12" name="Subtitle 11">
            <a:extLst>
              <a:ext uri="{FF2B5EF4-FFF2-40B4-BE49-F238E27FC236}">
                <a16:creationId xmlns:a16="http://schemas.microsoft.com/office/drawing/2014/main" id="{602182C5-6D02-48E5-8521-3C0175AA4A01}"/>
              </a:ext>
            </a:extLst>
          </p:cNvPr>
          <p:cNvSpPr>
            <a:spLocks noGrp="1"/>
          </p:cNvSpPr>
          <p:nvPr>
            <p:ph type="subTitle" idx="1"/>
          </p:nvPr>
        </p:nvSpPr>
        <p:spPr/>
        <p:txBody>
          <a:bodyPr>
            <a:noAutofit/>
          </a:bodyPr>
          <a:lstStyle/>
          <a:p>
            <a:r>
              <a:rPr lang="en-US" sz="2800" dirty="0">
                <a:solidFill>
                  <a:srgbClr val="002060"/>
                </a:solidFill>
                <a:latin typeface="Arial" panose="020B0604020202020204" pitchFamily="34" charset="0"/>
                <a:cs typeface="Arial" panose="020B0604020202020204" pitchFamily="34" charset="0"/>
              </a:rPr>
              <a:t>Because their clubs do not represent their values, their club’s lack of community impact and membership costs.</a:t>
            </a:r>
          </a:p>
        </p:txBody>
      </p:sp>
    </p:spTree>
    <p:extLst>
      <p:ext uri="{BB962C8B-B14F-4D97-AF65-F5344CB8AC3E}">
        <p14:creationId xmlns:p14="http://schemas.microsoft.com/office/powerpoint/2010/main" val="5597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pic>
        <p:nvPicPr>
          <p:cNvPr id="4" name="Picture Placeholder 3"/>
          <p:cNvPicPr>
            <a:picLocks noGrp="1" noChangeAspect="1"/>
          </p:cNvPicPr>
          <p:nvPr>
            <p:ph type="pic" sz="half" idx="4294967295"/>
          </p:nvPr>
        </p:nvPicPr>
        <p:blipFill rotWithShape="1">
          <a:blip r:embed="rId3" cstate="print">
            <a:extLst>
              <a:ext uri="{28A0092B-C50C-407E-A947-70E740481C1C}">
                <a14:useLocalDpi xmlns:a14="http://schemas.microsoft.com/office/drawing/2010/main" val="0"/>
              </a:ext>
            </a:extLst>
          </a:blip>
          <a:srcRect l="20823" r="20706" b="1443"/>
          <a:stretch/>
        </p:blipFill>
        <p:spPr>
          <a:xfrm>
            <a:off x="6035675" y="0"/>
            <a:ext cx="6156325" cy="6858000"/>
          </a:xfrm>
        </p:spPr>
      </p:pic>
      <p:sp>
        <p:nvSpPr>
          <p:cNvPr id="6" name="TextBox 5"/>
          <p:cNvSpPr txBox="1"/>
          <p:nvPr/>
        </p:nvSpPr>
        <p:spPr>
          <a:xfrm>
            <a:off x="432628" y="388383"/>
            <a:ext cx="5534063" cy="6709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defTabSz="914400" rtl="0" fontAlgn="auto" latinLnBrk="0" hangingPunct="0">
              <a:lnSpc>
                <a:spcPct val="100000"/>
              </a:lnSpc>
              <a:spcBef>
                <a:spcPts val="0"/>
              </a:spcBef>
              <a:spcAft>
                <a:spcPts val="0"/>
              </a:spcAft>
              <a:buClrTx/>
              <a:buSzTx/>
              <a:buFontTx/>
              <a:buNone/>
              <a:tabLst/>
            </a:pPr>
            <a:r>
              <a:rPr lang="en-US" sz="4000" b="1" cap="all" dirty="0">
                <a:solidFill>
                  <a:schemeClr val="bg1"/>
                </a:solidFill>
                <a:effectLst>
                  <a:outerShdw blurRad="38100" dist="38100" dir="2700000" algn="tl">
                    <a:srgbClr val="000000">
                      <a:alpha val="43137"/>
                    </a:srgbClr>
                  </a:outerShdw>
                </a:effectLst>
                <a:latin typeface="Arial"/>
                <a:ea typeface="Arial"/>
                <a:cs typeface="Arial"/>
                <a:sym typeface="Arial"/>
              </a:rPr>
              <a:t>Drivers of Member Satisfaction &amp; RETENTION</a:t>
            </a: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effectLst/>
              <a:uFillTx/>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000" b="1" dirty="0">
                <a:solidFill>
                  <a:schemeClr val="accent3"/>
                </a:solidFill>
                <a:effectLst>
                  <a:outerShdw blurRad="38100" dist="38100" dir="2700000" algn="tl">
                    <a:srgbClr val="000000">
                      <a:alpha val="43137"/>
                    </a:srgbClr>
                  </a:outerShdw>
                </a:effectLst>
                <a:latin typeface="Arial"/>
                <a:ea typeface="Arial"/>
                <a:cs typeface="Arial"/>
                <a:sym typeface="Arial"/>
              </a:rPr>
              <a:t>Comfort with other club members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000" dirty="0">
                <a:solidFill>
                  <a:srgbClr val="002060"/>
                </a:solidFill>
                <a:latin typeface="Arial"/>
                <a:ea typeface="Arial"/>
                <a:cs typeface="Arial"/>
                <a:sym typeface="Arial"/>
              </a:rPr>
              <a:t>Club’s positive impact in the community</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000" dirty="0">
                <a:solidFill>
                  <a:srgbClr val="002060"/>
                </a:solidFill>
                <a:latin typeface="Arial"/>
                <a:ea typeface="Arial"/>
                <a:cs typeface="Arial"/>
                <a:sym typeface="Arial"/>
              </a:rPr>
              <a:t>Confidence in club leadership</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sz="3000" dirty="0">
                <a:solidFill>
                  <a:srgbClr val="002060"/>
                </a:solidFill>
                <a:latin typeface="Arial"/>
                <a:ea typeface="Arial"/>
                <a:cs typeface="Arial"/>
                <a:sym typeface="Arial"/>
              </a:rPr>
              <a:t>Enjoying club meetings</a:t>
            </a:r>
          </a:p>
          <a:p>
            <a:pPr marR="0" algn="l" defTabSz="914400" rtl="0" fontAlgn="auto" latinLnBrk="0" hangingPunct="0">
              <a:lnSpc>
                <a:spcPct val="100000"/>
              </a:lnSpc>
              <a:spcBef>
                <a:spcPts val="0"/>
              </a:spcBef>
              <a:spcAft>
                <a:spcPts val="0"/>
              </a:spcAft>
              <a:buClrTx/>
              <a:buSzTx/>
              <a:tabLst/>
            </a:pPr>
            <a:endParaRPr lang="en-US" sz="2400" dirty="0">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547539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Members Join &amp; Stay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Arial"/>
              <a:sym typeface="Arial"/>
            </a:endParaRPr>
          </a:p>
        </p:txBody>
      </p:sp>
      <p:pic>
        <p:nvPicPr>
          <p:cNvPr id="6" name="Content Placeholder 2"/>
          <p:cNvPicPr>
            <a:picLocks noGrp="1"/>
          </p:cNvPicPr>
          <p:nvPr>
            <p:ph idx="1"/>
          </p:nvPr>
        </p:nvPicPr>
        <p:blipFill>
          <a:blip r:embed="rId3" cstate="print"/>
          <a:stretch>
            <a:fillRect/>
          </a:stretch>
        </p:blipFill>
        <p:spPr>
          <a:xfrm>
            <a:off x="0" y="2195229"/>
            <a:ext cx="12192000" cy="4482016"/>
          </a:xfrm>
          <a:prstGeom prst="rect">
            <a:avLst/>
          </a:prstGeom>
        </p:spPr>
      </p:pic>
      <p:grpSp>
        <p:nvGrpSpPr>
          <p:cNvPr id="3" name="Group 2"/>
          <p:cNvGrpSpPr/>
          <p:nvPr/>
        </p:nvGrpSpPr>
        <p:grpSpPr>
          <a:xfrm>
            <a:off x="-377067" y="2361865"/>
            <a:ext cx="10322551" cy="461665"/>
            <a:chOff x="-405809" y="2195230"/>
            <a:chExt cx="10322551" cy="461665"/>
          </a:xfrm>
        </p:grpSpPr>
        <p:sp>
          <p:nvSpPr>
            <p:cNvPr id="7" name="TextBox 6"/>
            <p:cNvSpPr txBox="1"/>
            <p:nvPr/>
          </p:nvSpPr>
          <p:spPr>
            <a:xfrm>
              <a:off x="-405809" y="2195230"/>
              <a:ext cx="1788042" cy="461665"/>
            </a:xfrm>
            <a:prstGeom prst="rect">
              <a:avLst/>
            </a:prstGeom>
            <a:noFill/>
          </p:spPr>
          <p:txBody>
            <a:bodyPr wrap="square" rtlCol="0">
              <a:spAutoFit/>
            </a:bodyPr>
            <a:lstStyle/>
            <a:p>
              <a:pPr algn="ctr"/>
              <a:r>
                <a:rPr lang="en-US" sz="2400" b="1" dirty="0"/>
                <a:t>Join</a:t>
              </a:r>
              <a:endParaRPr lang="en-US" b="1" dirty="0"/>
            </a:p>
          </p:txBody>
        </p:sp>
        <p:sp>
          <p:nvSpPr>
            <p:cNvPr id="13" name="TextBox 12"/>
            <p:cNvSpPr txBox="1"/>
            <p:nvPr/>
          </p:nvSpPr>
          <p:spPr>
            <a:xfrm>
              <a:off x="2120751" y="2195230"/>
              <a:ext cx="1021612" cy="369332"/>
            </a:xfrm>
            <a:prstGeom prst="rect">
              <a:avLst/>
            </a:prstGeom>
            <a:noFill/>
          </p:spPr>
          <p:txBody>
            <a:bodyPr wrap="square" rtlCol="0">
              <a:spAutoFit/>
            </a:bodyPr>
            <a:lstStyle/>
            <a:p>
              <a:pPr algn="ctr"/>
              <a:r>
                <a:rPr lang="en-US" dirty="0">
                  <a:solidFill>
                    <a:srgbClr val="901F93"/>
                  </a:solidFill>
                </a:rPr>
                <a:t>45%</a:t>
              </a:r>
            </a:p>
          </p:txBody>
        </p:sp>
        <p:sp>
          <p:nvSpPr>
            <p:cNvPr id="16" name="TextBox 15"/>
            <p:cNvSpPr txBox="1"/>
            <p:nvPr/>
          </p:nvSpPr>
          <p:spPr>
            <a:xfrm>
              <a:off x="5484184" y="2195230"/>
              <a:ext cx="1021612" cy="369332"/>
            </a:xfrm>
            <a:prstGeom prst="rect">
              <a:avLst/>
            </a:prstGeom>
            <a:noFill/>
          </p:spPr>
          <p:txBody>
            <a:bodyPr wrap="square" rtlCol="0">
              <a:spAutoFit/>
            </a:bodyPr>
            <a:lstStyle/>
            <a:p>
              <a:pPr algn="ctr"/>
              <a:r>
                <a:rPr lang="en-US" dirty="0">
                  <a:solidFill>
                    <a:srgbClr val="FF7600"/>
                  </a:solidFill>
                </a:rPr>
                <a:t>16%</a:t>
              </a:r>
            </a:p>
          </p:txBody>
        </p:sp>
        <p:sp>
          <p:nvSpPr>
            <p:cNvPr id="18" name="TextBox 17"/>
            <p:cNvSpPr txBox="1"/>
            <p:nvPr/>
          </p:nvSpPr>
          <p:spPr>
            <a:xfrm>
              <a:off x="7523863" y="2195230"/>
              <a:ext cx="1021612" cy="369332"/>
            </a:xfrm>
            <a:prstGeom prst="rect">
              <a:avLst/>
            </a:prstGeom>
            <a:noFill/>
          </p:spPr>
          <p:txBody>
            <a:bodyPr wrap="square" rtlCol="0">
              <a:spAutoFit/>
            </a:bodyPr>
            <a:lstStyle/>
            <a:p>
              <a:pPr algn="ctr"/>
              <a:r>
                <a:rPr lang="en-US" dirty="0">
                  <a:solidFill>
                    <a:srgbClr val="E02927"/>
                  </a:solidFill>
                </a:rPr>
                <a:t>12%</a:t>
              </a:r>
            </a:p>
          </p:txBody>
        </p:sp>
        <p:sp>
          <p:nvSpPr>
            <p:cNvPr id="20" name="TextBox 19"/>
            <p:cNvSpPr txBox="1"/>
            <p:nvPr/>
          </p:nvSpPr>
          <p:spPr>
            <a:xfrm>
              <a:off x="8895130" y="2195230"/>
              <a:ext cx="1021612" cy="369332"/>
            </a:xfrm>
            <a:prstGeom prst="rect">
              <a:avLst/>
            </a:prstGeom>
            <a:noFill/>
          </p:spPr>
          <p:txBody>
            <a:bodyPr wrap="square" rtlCol="0">
              <a:spAutoFit/>
            </a:bodyPr>
            <a:lstStyle/>
            <a:p>
              <a:pPr algn="ctr"/>
              <a:r>
                <a:rPr lang="en-US" dirty="0">
                  <a:solidFill>
                    <a:srgbClr val="00ADBB"/>
                  </a:solidFill>
                </a:rPr>
                <a:t>12%</a:t>
              </a:r>
            </a:p>
          </p:txBody>
        </p:sp>
      </p:grpSp>
      <p:grpSp>
        <p:nvGrpSpPr>
          <p:cNvPr id="5" name="Group 4"/>
          <p:cNvGrpSpPr/>
          <p:nvPr/>
        </p:nvGrpSpPr>
        <p:grpSpPr>
          <a:xfrm>
            <a:off x="-405809" y="4288722"/>
            <a:ext cx="11135499" cy="461665"/>
            <a:chOff x="-405809" y="4205405"/>
            <a:chExt cx="11135499" cy="461665"/>
          </a:xfrm>
        </p:grpSpPr>
        <p:sp>
          <p:nvSpPr>
            <p:cNvPr id="10" name="TextBox 9"/>
            <p:cNvSpPr txBox="1"/>
            <p:nvPr/>
          </p:nvSpPr>
          <p:spPr>
            <a:xfrm>
              <a:off x="-405809" y="4205405"/>
              <a:ext cx="1788042" cy="461665"/>
            </a:xfrm>
            <a:prstGeom prst="rect">
              <a:avLst/>
            </a:prstGeom>
            <a:noFill/>
          </p:spPr>
          <p:txBody>
            <a:bodyPr wrap="square" rtlCol="0">
              <a:spAutoFit/>
            </a:bodyPr>
            <a:lstStyle/>
            <a:p>
              <a:pPr algn="ctr"/>
              <a:r>
                <a:rPr lang="en-US" sz="2400" b="1" dirty="0"/>
                <a:t>Stay</a:t>
              </a:r>
              <a:endParaRPr lang="en-US" b="1" dirty="0"/>
            </a:p>
          </p:txBody>
        </p:sp>
        <p:sp>
          <p:nvSpPr>
            <p:cNvPr id="15" name="TextBox 14"/>
            <p:cNvSpPr txBox="1"/>
            <p:nvPr/>
          </p:nvSpPr>
          <p:spPr>
            <a:xfrm>
              <a:off x="2120751" y="4237456"/>
              <a:ext cx="1021612" cy="369332"/>
            </a:xfrm>
            <a:prstGeom prst="rect">
              <a:avLst/>
            </a:prstGeom>
            <a:noFill/>
          </p:spPr>
          <p:txBody>
            <a:bodyPr wrap="square" rtlCol="0">
              <a:spAutoFit/>
            </a:bodyPr>
            <a:lstStyle/>
            <a:p>
              <a:pPr algn="ctr"/>
              <a:r>
                <a:rPr lang="en-US" dirty="0">
                  <a:solidFill>
                    <a:srgbClr val="901F93"/>
                  </a:solidFill>
                </a:rPr>
                <a:t>42%</a:t>
              </a:r>
            </a:p>
          </p:txBody>
        </p:sp>
        <p:sp>
          <p:nvSpPr>
            <p:cNvPr id="17" name="TextBox 16"/>
            <p:cNvSpPr txBox="1"/>
            <p:nvPr/>
          </p:nvSpPr>
          <p:spPr>
            <a:xfrm>
              <a:off x="5478701" y="4251571"/>
              <a:ext cx="1021612" cy="369332"/>
            </a:xfrm>
            <a:prstGeom prst="rect">
              <a:avLst/>
            </a:prstGeom>
            <a:noFill/>
          </p:spPr>
          <p:txBody>
            <a:bodyPr wrap="square" rtlCol="0">
              <a:spAutoFit/>
            </a:bodyPr>
            <a:lstStyle/>
            <a:p>
              <a:pPr algn="ctr"/>
              <a:r>
                <a:rPr lang="en-US" dirty="0">
                  <a:solidFill>
                    <a:srgbClr val="FF7600"/>
                  </a:solidFill>
                </a:rPr>
                <a:t>38%</a:t>
              </a:r>
            </a:p>
          </p:txBody>
        </p:sp>
        <p:sp>
          <p:nvSpPr>
            <p:cNvPr id="19" name="TextBox 18"/>
            <p:cNvSpPr txBox="1"/>
            <p:nvPr/>
          </p:nvSpPr>
          <p:spPr>
            <a:xfrm>
              <a:off x="8951272" y="4237456"/>
              <a:ext cx="1021612" cy="369332"/>
            </a:xfrm>
            <a:prstGeom prst="rect">
              <a:avLst/>
            </a:prstGeom>
            <a:noFill/>
          </p:spPr>
          <p:txBody>
            <a:bodyPr wrap="square" rtlCol="0">
              <a:spAutoFit/>
            </a:bodyPr>
            <a:lstStyle/>
            <a:p>
              <a:pPr algn="ctr"/>
              <a:r>
                <a:rPr lang="en-US" dirty="0">
                  <a:solidFill>
                    <a:srgbClr val="E02927"/>
                  </a:solidFill>
                </a:rPr>
                <a:t>4%</a:t>
              </a:r>
            </a:p>
          </p:txBody>
        </p:sp>
        <p:sp>
          <p:nvSpPr>
            <p:cNvPr id="21" name="TextBox 20"/>
            <p:cNvSpPr txBox="1"/>
            <p:nvPr/>
          </p:nvSpPr>
          <p:spPr>
            <a:xfrm>
              <a:off x="9708078" y="4237455"/>
              <a:ext cx="1021612" cy="369332"/>
            </a:xfrm>
            <a:prstGeom prst="rect">
              <a:avLst/>
            </a:prstGeom>
            <a:noFill/>
          </p:spPr>
          <p:txBody>
            <a:bodyPr wrap="square" rtlCol="0">
              <a:spAutoFit/>
            </a:bodyPr>
            <a:lstStyle/>
            <a:p>
              <a:pPr algn="ctr"/>
              <a:r>
                <a:rPr lang="en-US" dirty="0">
                  <a:solidFill>
                    <a:srgbClr val="00ADBB"/>
                  </a:solidFill>
                </a:rPr>
                <a:t>6%</a:t>
              </a:r>
            </a:p>
          </p:txBody>
        </p:sp>
      </p:grpSp>
      <p:grpSp>
        <p:nvGrpSpPr>
          <p:cNvPr id="8" name="Group 7"/>
          <p:cNvGrpSpPr/>
          <p:nvPr/>
        </p:nvGrpSpPr>
        <p:grpSpPr>
          <a:xfrm>
            <a:off x="1382233" y="1654666"/>
            <a:ext cx="11156382" cy="923330"/>
            <a:chOff x="1307803" y="1517100"/>
            <a:chExt cx="11156382" cy="923330"/>
          </a:xfrm>
        </p:grpSpPr>
        <p:sp>
          <p:nvSpPr>
            <p:cNvPr id="11" name="TextBox 10"/>
            <p:cNvSpPr txBox="1"/>
            <p:nvPr/>
          </p:nvSpPr>
          <p:spPr>
            <a:xfrm>
              <a:off x="1307803" y="1520667"/>
              <a:ext cx="2647507" cy="646331"/>
            </a:xfrm>
            <a:prstGeom prst="rect">
              <a:avLst/>
            </a:prstGeom>
            <a:noFill/>
          </p:spPr>
          <p:txBody>
            <a:bodyPr wrap="square" rtlCol="0">
              <a:spAutoFit/>
            </a:bodyPr>
            <a:lstStyle/>
            <a:p>
              <a:pPr algn="ctr"/>
              <a:r>
                <a:rPr lang="en-US" dirty="0">
                  <a:solidFill>
                    <a:srgbClr val="901F93"/>
                  </a:solidFill>
                </a:rPr>
                <a:t>Community </a:t>
              </a:r>
            </a:p>
            <a:p>
              <a:pPr algn="ctr"/>
              <a:r>
                <a:rPr lang="en-US" dirty="0">
                  <a:solidFill>
                    <a:srgbClr val="901F93"/>
                  </a:solidFill>
                </a:rPr>
                <a:t>Service</a:t>
              </a:r>
            </a:p>
          </p:txBody>
        </p:sp>
        <p:sp>
          <p:nvSpPr>
            <p:cNvPr id="24" name="TextBox 23"/>
            <p:cNvSpPr txBox="1"/>
            <p:nvPr/>
          </p:nvSpPr>
          <p:spPr>
            <a:xfrm>
              <a:off x="4668355" y="1520666"/>
              <a:ext cx="2647507" cy="646331"/>
            </a:xfrm>
            <a:prstGeom prst="rect">
              <a:avLst/>
            </a:prstGeom>
            <a:noFill/>
          </p:spPr>
          <p:txBody>
            <a:bodyPr wrap="square" rtlCol="0">
              <a:spAutoFit/>
            </a:bodyPr>
            <a:lstStyle/>
            <a:p>
              <a:pPr algn="ctr"/>
              <a:r>
                <a:rPr lang="en-US" dirty="0">
                  <a:solidFill>
                    <a:srgbClr val="FF7600"/>
                  </a:solidFill>
                </a:rPr>
                <a:t>Friendship &amp; </a:t>
              </a:r>
            </a:p>
            <a:p>
              <a:pPr algn="ctr"/>
              <a:r>
                <a:rPr lang="en-US" dirty="0">
                  <a:solidFill>
                    <a:srgbClr val="FF7600"/>
                  </a:solidFill>
                </a:rPr>
                <a:t>Fellowship</a:t>
              </a:r>
            </a:p>
          </p:txBody>
        </p:sp>
        <p:sp>
          <p:nvSpPr>
            <p:cNvPr id="25" name="TextBox 24"/>
            <p:cNvSpPr txBox="1"/>
            <p:nvPr/>
          </p:nvSpPr>
          <p:spPr>
            <a:xfrm>
              <a:off x="6705153" y="1520666"/>
              <a:ext cx="2647507" cy="646331"/>
            </a:xfrm>
            <a:prstGeom prst="rect">
              <a:avLst/>
            </a:prstGeom>
            <a:noFill/>
          </p:spPr>
          <p:txBody>
            <a:bodyPr wrap="square" rtlCol="0">
              <a:spAutoFit/>
            </a:bodyPr>
            <a:lstStyle/>
            <a:p>
              <a:pPr algn="ctr"/>
              <a:r>
                <a:rPr lang="en-US" dirty="0">
                  <a:solidFill>
                    <a:srgbClr val="E02927"/>
                  </a:solidFill>
                </a:rPr>
                <a:t>Professional Connections</a:t>
              </a:r>
            </a:p>
          </p:txBody>
        </p:sp>
        <p:sp>
          <p:nvSpPr>
            <p:cNvPr id="26" name="TextBox 25"/>
            <p:cNvSpPr txBox="1"/>
            <p:nvPr/>
          </p:nvSpPr>
          <p:spPr>
            <a:xfrm>
              <a:off x="8464445" y="1530355"/>
              <a:ext cx="1995265" cy="646331"/>
            </a:xfrm>
            <a:prstGeom prst="rect">
              <a:avLst/>
            </a:prstGeom>
            <a:noFill/>
          </p:spPr>
          <p:txBody>
            <a:bodyPr wrap="square" rtlCol="0">
              <a:spAutoFit/>
            </a:bodyPr>
            <a:lstStyle/>
            <a:p>
              <a:pPr algn="ctr"/>
              <a:r>
                <a:rPr lang="en-US" dirty="0">
                  <a:solidFill>
                    <a:srgbClr val="00ADBB"/>
                  </a:solidFill>
                </a:rPr>
                <a:t>Personal </a:t>
              </a:r>
            </a:p>
            <a:p>
              <a:pPr algn="ctr"/>
              <a:r>
                <a:rPr lang="en-US" dirty="0">
                  <a:solidFill>
                    <a:srgbClr val="00ADBB"/>
                  </a:solidFill>
                </a:rPr>
                <a:t>Growth</a:t>
              </a:r>
            </a:p>
          </p:txBody>
        </p:sp>
        <p:sp>
          <p:nvSpPr>
            <p:cNvPr id="27" name="TextBox 26"/>
            <p:cNvSpPr txBox="1"/>
            <p:nvPr/>
          </p:nvSpPr>
          <p:spPr>
            <a:xfrm>
              <a:off x="10196426" y="1517100"/>
              <a:ext cx="2267759" cy="923330"/>
            </a:xfrm>
            <a:prstGeom prst="rect">
              <a:avLst/>
            </a:prstGeom>
            <a:noFill/>
          </p:spPr>
          <p:txBody>
            <a:bodyPr wrap="square" rtlCol="0">
              <a:spAutoFit/>
            </a:bodyPr>
            <a:lstStyle/>
            <a:p>
              <a:r>
                <a:rPr lang="en-US" dirty="0">
                  <a:solidFill>
                    <a:srgbClr val="D41367"/>
                  </a:solidFill>
                </a:rPr>
                <a:t>Leadership Skills</a:t>
              </a:r>
            </a:p>
            <a:p>
              <a:r>
                <a:rPr lang="en-US" dirty="0">
                  <a:solidFill>
                    <a:srgbClr val="0069C8"/>
                  </a:solidFill>
                </a:rPr>
                <a:t>Intl Service</a:t>
              </a:r>
            </a:p>
            <a:p>
              <a:r>
                <a:rPr lang="en-US" dirty="0">
                  <a:solidFill>
                    <a:srgbClr val="F7A81B"/>
                  </a:solidFill>
                </a:rPr>
                <a:t>Other</a:t>
              </a:r>
            </a:p>
          </p:txBody>
        </p:sp>
      </p:grpSp>
      <p:sp>
        <p:nvSpPr>
          <p:cNvPr id="28" name="TextBox 27"/>
          <p:cNvSpPr txBox="1"/>
          <p:nvPr/>
        </p:nvSpPr>
        <p:spPr>
          <a:xfrm>
            <a:off x="11474083" y="2273455"/>
            <a:ext cx="739160" cy="923330"/>
          </a:xfrm>
          <a:prstGeom prst="rect">
            <a:avLst/>
          </a:prstGeom>
          <a:noFill/>
        </p:spPr>
        <p:txBody>
          <a:bodyPr wrap="square" rtlCol="0">
            <a:spAutoFit/>
          </a:bodyPr>
          <a:lstStyle/>
          <a:p>
            <a:pPr algn="ctr"/>
            <a:r>
              <a:rPr lang="en-US" dirty="0">
                <a:solidFill>
                  <a:srgbClr val="E02927"/>
                </a:solidFill>
              </a:rPr>
              <a:t>6%</a:t>
            </a:r>
          </a:p>
          <a:p>
            <a:pPr algn="ctr"/>
            <a:r>
              <a:rPr lang="en-US" dirty="0">
                <a:solidFill>
                  <a:srgbClr val="0069C8"/>
                </a:solidFill>
              </a:rPr>
              <a:t>4%</a:t>
            </a:r>
          </a:p>
          <a:p>
            <a:pPr algn="ctr"/>
            <a:r>
              <a:rPr lang="en-US" dirty="0">
                <a:solidFill>
                  <a:srgbClr val="F7A81B"/>
                </a:solidFill>
              </a:rPr>
              <a:t>3%</a:t>
            </a:r>
          </a:p>
        </p:txBody>
      </p:sp>
      <p:sp>
        <p:nvSpPr>
          <p:cNvPr id="29" name="TextBox 28"/>
          <p:cNvSpPr txBox="1"/>
          <p:nvPr/>
        </p:nvSpPr>
        <p:spPr>
          <a:xfrm>
            <a:off x="11517620" y="4320772"/>
            <a:ext cx="739160" cy="923330"/>
          </a:xfrm>
          <a:prstGeom prst="rect">
            <a:avLst/>
          </a:prstGeom>
          <a:noFill/>
        </p:spPr>
        <p:txBody>
          <a:bodyPr wrap="square" rtlCol="0">
            <a:spAutoFit/>
          </a:bodyPr>
          <a:lstStyle/>
          <a:p>
            <a:pPr algn="ctr"/>
            <a:r>
              <a:rPr lang="en-US" dirty="0">
                <a:solidFill>
                  <a:srgbClr val="E02927"/>
                </a:solidFill>
              </a:rPr>
              <a:t>1%</a:t>
            </a:r>
          </a:p>
          <a:p>
            <a:pPr algn="ctr"/>
            <a:r>
              <a:rPr lang="en-US" dirty="0">
                <a:solidFill>
                  <a:srgbClr val="0069C8"/>
                </a:solidFill>
              </a:rPr>
              <a:t>3%</a:t>
            </a:r>
          </a:p>
          <a:p>
            <a:pPr algn="ctr"/>
            <a:r>
              <a:rPr lang="en-US" dirty="0">
                <a:solidFill>
                  <a:srgbClr val="F7A81B"/>
                </a:solidFill>
              </a:rPr>
              <a:t>5%</a:t>
            </a:r>
          </a:p>
        </p:txBody>
      </p:sp>
    </p:spTree>
    <p:extLst>
      <p:ext uri="{BB962C8B-B14F-4D97-AF65-F5344CB8AC3E}">
        <p14:creationId xmlns:p14="http://schemas.microsoft.com/office/powerpoint/2010/main" val="227305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4324C-81AE-4E27-9448-E4ACB3FDA844}"/>
              </a:ext>
            </a:extLst>
          </p:cNvPr>
          <p:cNvSpPr>
            <a:spLocks noGrp="1"/>
          </p:cNvSpPr>
          <p:nvPr>
            <p:ph type="body" sz="quarter" idx="14"/>
          </p:nvPr>
        </p:nvSpPr>
        <p:spPr>
          <a:xfrm>
            <a:off x="478901" y="3803983"/>
            <a:ext cx="5451382" cy="1553108"/>
          </a:xfrm>
        </p:spPr>
        <p:txBody>
          <a:bodyPr/>
          <a:lstStyle/>
          <a:p>
            <a:r>
              <a:rPr lang="en-US" dirty="0">
                <a:latin typeface="Arial" panose="020B0604020202020204" pitchFamily="34" charset="0"/>
                <a:cs typeface="Arial" panose="020B0604020202020204" pitchFamily="34" charset="0"/>
              </a:rPr>
              <a:t>OVERALL CONCLUSION:  </a:t>
            </a:r>
          </a:p>
          <a:p>
            <a:r>
              <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CLUB EXPERIENCE </a:t>
            </a:r>
            <a:r>
              <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MATTERS MORE THAN ANYTHING ELSE</a:t>
            </a:r>
          </a:p>
        </p:txBody>
      </p:sp>
      <p:sp>
        <p:nvSpPr>
          <p:cNvPr id="5" name="Slide Number Placeholder 4">
            <a:extLst>
              <a:ext uri="{FF2B5EF4-FFF2-40B4-BE49-F238E27FC236}">
                <a16:creationId xmlns:a16="http://schemas.microsoft.com/office/drawing/2014/main" id="{59FB0978-667B-40CE-AC86-2413F920E888}"/>
              </a:ext>
            </a:extLst>
          </p:cNvPr>
          <p:cNvSpPr>
            <a:spLocks noGrp="1"/>
          </p:cNvSpPr>
          <p:nvPr>
            <p:ph type="sldNum" sz="quarter" idx="15"/>
          </p:nvPr>
        </p:nvSpPr>
        <p:spPr/>
        <p:txBody>
          <a:bodyPr/>
          <a:lstStyle/>
          <a:p>
            <a:fld id="{97A94E25-127B-4C48-AF96-44BA7B823777}" type="slidenum">
              <a:rPr lang="en-US" smtClean="0"/>
              <a:pPr/>
              <a:t>8</a:t>
            </a:fld>
            <a:endParaRPr lang="en-US" dirty="0"/>
          </a:p>
        </p:txBody>
      </p:sp>
      <p:sp>
        <p:nvSpPr>
          <p:cNvPr id="2" name="TextBox 1">
            <a:extLst>
              <a:ext uri="{FF2B5EF4-FFF2-40B4-BE49-F238E27FC236}">
                <a16:creationId xmlns:a16="http://schemas.microsoft.com/office/drawing/2014/main" id="{C73D7678-9548-4EEB-8981-45549DFC2335}"/>
              </a:ext>
            </a:extLst>
          </p:cNvPr>
          <p:cNvSpPr txBox="1"/>
          <p:nvPr/>
        </p:nvSpPr>
        <p:spPr>
          <a:xfrm>
            <a:off x="6651846" y="298132"/>
            <a:ext cx="5209954" cy="6278642"/>
          </a:xfrm>
          <a:prstGeom prst="rect">
            <a:avLst/>
          </a:prstGeom>
          <a:noFill/>
        </p:spPr>
        <p:txBody>
          <a:bodyPr wrap="square" rtlCol="0">
            <a:spAutoFit/>
          </a:bodyPr>
          <a:lstStyle/>
          <a:p>
            <a:pPr>
              <a:spcAft>
                <a:spcPts val="600"/>
              </a:spcAft>
            </a:pPr>
            <a:r>
              <a:rPr lang="en-US" sz="3200" dirty="0"/>
              <a:t>Most important factors for overall Rotarian satisfaction:</a:t>
            </a:r>
          </a:p>
          <a:p>
            <a:pPr marL="342900" indent="-342900">
              <a:spcBef>
                <a:spcPts val="600"/>
              </a:spcBef>
              <a:spcAft>
                <a:spcPts val="600"/>
              </a:spcAft>
              <a:buFont typeface="Arial" panose="020B0604020202020204" pitchFamily="34" charset="0"/>
              <a:buChar char="•"/>
            </a:pPr>
            <a:r>
              <a:rPr lang="en-US" sz="3200" dirty="0">
                <a:solidFill>
                  <a:srgbClr val="7030A0"/>
                </a:solidFill>
              </a:rPr>
              <a:t>Meeting Enjoyment</a:t>
            </a:r>
          </a:p>
          <a:p>
            <a:pPr marL="342900" indent="-342900">
              <a:spcBef>
                <a:spcPts val="600"/>
              </a:spcBef>
              <a:spcAft>
                <a:spcPts val="600"/>
              </a:spcAft>
              <a:buFont typeface="Arial" panose="020B0604020202020204" pitchFamily="34" charset="0"/>
              <a:buChar char="•"/>
            </a:pPr>
            <a:r>
              <a:rPr lang="en-US" sz="3200" dirty="0">
                <a:solidFill>
                  <a:srgbClr val="FF0000"/>
                </a:solidFill>
              </a:rPr>
              <a:t>Confidence in Club Leadership</a:t>
            </a:r>
          </a:p>
          <a:p>
            <a:pPr marL="342900" indent="-342900">
              <a:spcBef>
                <a:spcPts val="600"/>
              </a:spcBef>
              <a:spcAft>
                <a:spcPts val="600"/>
              </a:spcAft>
              <a:buFont typeface="Arial" panose="020B0604020202020204" pitchFamily="34" charset="0"/>
              <a:buChar char="•"/>
            </a:pPr>
            <a:r>
              <a:rPr lang="en-US" sz="3200" dirty="0">
                <a:solidFill>
                  <a:srgbClr val="00B050"/>
                </a:solidFill>
              </a:rPr>
              <a:t>Satisfaction with Club Service</a:t>
            </a:r>
          </a:p>
          <a:p>
            <a:pPr marL="342900" indent="-342900">
              <a:spcBef>
                <a:spcPts val="600"/>
              </a:spcBef>
              <a:spcAft>
                <a:spcPts val="600"/>
              </a:spcAft>
              <a:buFont typeface="Arial" panose="020B0604020202020204" pitchFamily="34" charset="0"/>
              <a:buChar char="•"/>
            </a:pPr>
            <a:r>
              <a:rPr lang="en-US" sz="3200" dirty="0">
                <a:solidFill>
                  <a:srgbClr val="0070C0"/>
                </a:solidFill>
              </a:rPr>
              <a:t>Satisfaction with Finding Friends</a:t>
            </a:r>
          </a:p>
          <a:p>
            <a:pPr marL="342900" indent="-342900">
              <a:spcBef>
                <a:spcPts val="600"/>
              </a:spcBef>
              <a:spcAft>
                <a:spcPts val="600"/>
              </a:spcAft>
              <a:buFont typeface="Arial" panose="020B0604020202020204" pitchFamily="34" charset="0"/>
              <a:buChar char="•"/>
            </a:pPr>
            <a:r>
              <a:rPr lang="en-US" sz="3200" dirty="0">
                <a:solidFill>
                  <a:srgbClr val="002060"/>
                </a:solidFill>
              </a:rPr>
              <a:t>Club’s positive impact in the community</a:t>
            </a:r>
          </a:p>
        </p:txBody>
      </p:sp>
    </p:spTree>
    <p:extLst>
      <p:ext uri="{BB962C8B-B14F-4D97-AF65-F5344CB8AC3E}">
        <p14:creationId xmlns:p14="http://schemas.microsoft.com/office/powerpoint/2010/main" val="236230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7FE60-31D0-4F42-B5C0-C2D68F818344}"/>
              </a:ext>
            </a:extLst>
          </p:cNvPr>
          <p:cNvSpPr>
            <a:spLocks noGrp="1"/>
          </p:cNvSpPr>
          <p:nvPr>
            <p:ph type="body" sz="quarter" idx="14"/>
          </p:nvPr>
        </p:nvSpPr>
        <p:spPr>
          <a:xfrm>
            <a:off x="563034" y="1453280"/>
            <a:ext cx="4978400" cy="1135062"/>
          </a:xfrm>
        </p:spPr>
        <p:txBody>
          <a:bodyPr/>
          <a:lstStyle/>
          <a:p>
            <a:r>
              <a:rPr lang="en-US" dirty="0"/>
              <a:t>Improving the MEMBER Experience</a:t>
            </a:r>
          </a:p>
        </p:txBody>
      </p:sp>
      <p:sp>
        <p:nvSpPr>
          <p:cNvPr id="4" name="Subtitle 3">
            <a:extLst>
              <a:ext uri="{FF2B5EF4-FFF2-40B4-BE49-F238E27FC236}">
                <a16:creationId xmlns:a16="http://schemas.microsoft.com/office/drawing/2014/main" id="{835C7471-1D6E-4E1B-9FBB-252F751BE71B}"/>
              </a:ext>
            </a:extLst>
          </p:cNvPr>
          <p:cNvSpPr>
            <a:spLocks noGrp="1"/>
          </p:cNvSpPr>
          <p:nvPr>
            <p:ph type="subTitle" idx="1"/>
          </p:nvPr>
        </p:nvSpPr>
        <p:spPr>
          <a:xfrm>
            <a:off x="563034" y="2745658"/>
            <a:ext cx="4986867" cy="3370006"/>
          </a:xfrm>
        </p:spPr>
        <p:txBody>
          <a:bodyPr>
            <a:normAutofit fontScale="92500" lnSpcReduction="10000"/>
          </a:bodyPr>
          <a:lstStyle/>
          <a:p>
            <a:pPr marL="457200" indent="-457200">
              <a:buFont typeface="+mj-lt"/>
              <a:buAutoNum type="arabicPeriod"/>
            </a:pPr>
            <a:r>
              <a:rPr lang="en-US" sz="2800" dirty="0"/>
              <a:t>Getting members involved in meetings and service projects</a:t>
            </a:r>
          </a:p>
          <a:p>
            <a:pPr marL="457200" indent="-457200">
              <a:buFont typeface="+mj-lt"/>
              <a:buAutoNum type="arabicPeriod"/>
            </a:pPr>
            <a:r>
              <a:rPr lang="en-US" sz="2800" dirty="0"/>
              <a:t>More community service projects</a:t>
            </a:r>
          </a:p>
          <a:p>
            <a:pPr marL="457200" indent="-457200">
              <a:buFont typeface="+mj-lt"/>
              <a:buAutoNum type="arabicPeriod"/>
            </a:pPr>
            <a:r>
              <a:rPr lang="en-US" sz="2800" dirty="0"/>
              <a:t>Improve club meetings through things like better speakers and time management</a:t>
            </a:r>
          </a:p>
        </p:txBody>
      </p:sp>
      <p:sp>
        <p:nvSpPr>
          <p:cNvPr id="5" name="Slide Number Placeholder 4">
            <a:extLst>
              <a:ext uri="{FF2B5EF4-FFF2-40B4-BE49-F238E27FC236}">
                <a16:creationId xmlns:a16="http://schemas.microsoft.com/office/drawing/2014/main" id="{0C02DF6F-8D42-43E2-BD60-DAF470301A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3" name="Picture Placeholder 12">
            <a:extLst>
              <a:ext uri="{FF2B5EF4-FFF2-40B4-BE49-F238E27FC236}">
                <a16:creationId xmlns:a16="http://schemas.microsoft.com/office/drawing/2014/main" id="{41ECC779-D025-4763-98BE-179445FE1212}"/>
              </a:ext>
            </a:extLst>
          </p:cNvPr>
          <p:cNvPicPr>
            <a:picLocks noGrp="1" noChangeAspect="1"/>
          </p:cNvPicPr>
          <p:nvPr>
            <p:ph type="pic" sz="quarter" idx="15"/>
          </p:nvPr>
        </p:nvPicPr>
        <p:blipFill rotWithShape="1">
          <a:blip r:embed="rId3"/>
          <a:srcRect t="1067" b="1067"/>
          <a:stretch/>
        </p:blipFill>
        <p:spPr>
          <a:xfrm>
            <a:off x="6096000" y="3171"/>
            <a:ext cx="6096000" cy="6858000"/>
          </a:xfrm>
        </p:spPr>
      </p:pic>
    </p:spTree>
    <p:extLst>
      <p:ext uri="{BB962C8B-B14F-4D97-AF65-F5344CB8AC3E}">
        <p14:creationId xmlns:p14="http://schemas.microsoft.com/office/powerpoint/2010/main" val="12398843"/>
      </p:ext>
    </p:extLst>
  </p:cSld>
  <p:clrMapOvr>
    <a:masterClrMapping/>
  </p:clrMapOvr>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8D907746-948B-431F-9FEC-993A4876518B}">
  <ds:schemaRefs>
    <ds:schemaRef ds:uri="http://purl.org/dc/elements/1.1/"/>
    <ds:schemaRef ds:uri="http://schemas.microsoft.com/sharepoint/v3"/>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1f097dfa-9cbd-4f84-9850-6e7cae909781"/>
    <ds:schemaRef ds:uri="http://schemas.openxmlformats.org/package/2006/metadata/core-properties"/>
    <ds:schemaRef ds:uri="31cc3d0e-5959-4987-9d20-de23da659f5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29899</TotalTime>
  <Words>2404</Words>
  <Application>Microsoft Office PowerPoint</Application>
  <PresentationFormat>Widescreen</PresentationFormat>
  <Paragraphs>346</Paragraphs>
  <Slides>18</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Arial</vt:lpstr>
      <vt:lpstr>Arial Black</vt:lpstr>
      <vt:lpstr>Arial Narrow</vt:lpstr>
      <vt:lpstr>Avenir Next Demi Bold</vt:lpstr>
      <vt:lpstr>Avenir Next Medium</vt:lpstr>
      <vt:lpstr>Avenir Next Regular</vt:lpstr>
      <vt:lpstr>Calibri</vt:lpstr>
      <vt:lpstr>Franklin Gothic Heavy</vt:lpstr>
      <vt:lpstr>Georgia</vt:lpstr>
      <vt:lpstr>Noto Sans Symbols</vt:lpstr>
      <vt:lpstr>Times New Roman</vt:lpstr>
      <vt:lpstr>Wingdings</vt:lpstr>
      <vt:lpstr>Office Theme</vt:lpstr>
      <vt:lpstr>1_Custom Design</vt:lpstr>
      <vt:lpstr>PowerPoint Presentation</vt:lpstr>
      <vt:lpstr>Agenda</vt:lpstr>
      <vt:lpstr>Regional Membership Trends 2010-2022</vt:lpstr>
      <vt:lpstr>Why Members Leave</vt:lpstr>
      <vt:lpstr>PowerPoint Presentation</vt:lpstr>
      <vt:lpstr>PowerPoint Presentation</vt:lpstr>
      <vt:lpstr>Why Members Join &amp; Stay</vt:lpstr>
      <vt:lpstr>PowerPoint Presentation</vt:lpstr>
      <vt:lpstr>PowerPoint Presentation</vt:lpstr>
      <vt:lpstr>PowerPoint Presentation</vt:lpstr>
      <vt:lpstr>PowerPoint Presentation</vt:lpstr>
      <vt:lpstr>Sponsor/Mentor Guidelines </vt:lpstr>
      <vt:lpstr> Sponsorship/Mentor Guidelines continued </vt:lpstr>
      <vt:lpstr>Red Badge Check List – Santa Cruz Sunrise</vt:lpstr>
      <vt:lpstr>Rotary International (English) deploying a new touch-points pilot</vt:lpstr>
      <vt:lpstr>PowerPoint Presentation</vt:lpstr>
      <vt:lpstr>PowerPoint Presentation</vt:lpstr>
      <vt:lpstr>Let’s reflect on these questions in relation to your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Camilla Boolootian</cp:lastModifiedBy>
  <cp:revision>314</cp:revision>
  <cp:lastPrinted>2019-12-04T20:41:25Z</cp:lastPrinted>
  <dcterms:created xsi:type="dcterms:W3CDTF">2019-11-18T03:22:22Z</dcterms:created>
  <dcterms:modified xsi:type="dcterms:W3CDTF">2023-09-29T02:33:55Z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ies>
</file>